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33"/>
  </p:notesMasterIdLst>
  <p:handoutMasterIdLst>
    <p:handoutMasterId r:id="rId34"/>
  </p:handoutMasterIdLst>
  <p:sldIdLst>
    <p:sldId id="292" r:id="rId5"/>
    <p:sldId id="271" r:id="rId6"/>
    <p:sldId id="294" r:id="rId7"/>
    <p:sldId id="277" r:id="rId8"/>
    <p:sldId id="256" r:id="rId9"/>
    <p:sldId id="295" r:id="rId10"/>
    <p:sldId id="258" r:id="rId11"/>
    <p:sldId id="259" r:id="rId12"/>
    <p:sldId id="260" r:id="rId13"/>
    <p:sldId id="257" r:id="rId14"/>
    <p:sldId id="278" r:id="rId15"/>
    <p:sldId id="261" r:id="rId16"/>
    <p:sldId id="263" r:id="rId17"/>
    <p:sldId id="264" r:id="rId18"/>
    <p:sldId id="2147483647" r:id="rId19"/>
    <p:sldId id="265" r:id="rId20"/>
    <p:sldId id="266" r:id="rId21"/>
    <p:sldId id="267" r:id="rId22"/>
    <p:sldId id="268" r:id="rId23"/>
    <p:sldId id="269" r:id="rId24"/>
    <p:sldId id="270" r:id="rId25"/>
    <p:sldId id="272" r:id="rId26"/>
    <p:sldId id="273" r:id="rId27"/>
    <p:sldId id="274" r:id="rId28"/>
    <p:sldId id="275" r:id="rId29"/>
    <p:sldId id="276" r:id="rId30"/>
    <p:sldId id="293" r:id="rId31"/>
    <p:sldId id="262" r:id="rId32"/>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73"/>
    <a:srgbClr val="738AC3"/>
    <a:srgbClr val="B5C1DF"/>
    <a:srgbClr val="374D81"/>
    <a:srgbClr val="E98B0D"/>
    <a:srgbClr val="E2973C"/>
    <a:srgbClr val="9BD49E"/>
    <a:srgbClr val="F6A2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39" autoAdjust="0"/>
  </p:normalViewPr>
  <p:slideViewPr>
    <p:cSldViewPr snapToGrid="0">
      <p:cViewPr varScale="1">
        <p:scale>
          <a:sx n="111" d="100"/>
          <a:sy n="111" d="100"/>
        </p:scale>
        <p:origin x="534" y="96"/>
      </p:cViewPr>
      <p:guideLst/>
    </p:cSldViewPr>
  </p:slideViewPr>
  <p:notesTextViewPr>
    <p:cViewPr>
      <p:scale>
        <a:sx n="1" d="1"/>
        <a:sy n="1" d="1"/>
      </p:scale>
      <p:origin x="0" y="0"/>
    </p:cViewPr>
  </p:notesTextViewPr>
  <p:sorterViewPr>
    <p:cViewPr varScale="1">
      <p:scale>
        <a:sx n="100" d="100"/>
        <a:sy n="100" d="100"/>
      </p:scale>
      <p:origin x="0" y="-3570"/>
    </p:cViewPr>
  </p:sorter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19/02/2026</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19/02/2026</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19/02/2026</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19/02/2026</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19/02/2026</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19/02/2026</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19/02/2026</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19/02/2026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19/02/2026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19/02/2026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19/02/2026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19/02/2026</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19/02/2026</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60941" y="0"/>
            <a:ext cx="153926"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19/02/2026</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374D8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b="1" cap="all" spc="200" baseline="0">
                <a:solidFill>
                  <a:srgbClr val="738AC3"/>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84836" y="3841"/>
            <a:ext cx="15392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19/02/2026</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19/02/2026</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19/02/2026</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19/02/2026</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19/02/2026</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19/02/2026</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19/02/2026</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19/02/2026</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451933" y="983239"/>
            <a:ext cx="6886755" cy="3227514"/>
          </a:xfrm>
        </p:spPr>
        <p:txBody>
          <a:bodyPr>
            <a:normAutofit fontScale="90000"/>
          </a:bodyPr>
          <a:lstStyle/>
          <a:p>
            <a:pPr algn="ctr"/>
            <a:r>
              <a:rPr lang="it-IT" dirty="0"/>
              <a:t>TRATTAMENTO MULTIMODALE NEL PREOPERATORIO: FARMACI E NUTRIZIONE</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5397304" y="4465368"/>
            <a:ext cx="2805127" cy="537953"/>
          </a:xfrm>
        </p:spPr>
        <p:txBody>
          <a:bodyPr>
            <a:normAutofit/>
          </a:bodyPr>
          <a:lstStyle/>
          <a:p>
            <a:r>
              <a:rPr lang="it-IT" sz="2800" dirty="0"/>
              <a:t>LUIGI SCHIAVO</a:t>
            </a:r>
          </a:p>
        </p:txBody>
      </p:sp>
      <p:pic>
        <p:nvPicPr>
          <p:cNvPr id="5" name="Immagine 4">
            <a:extLst>
              <a:ext uri="{FF2B5EF4-FFF2-40B4-BE49-F238E27FC236}">
                <a16:creationId xmlns:a16="http://schemas.microsoft.com/office/drawing/2014/main" id="{F08A59D2-A500-1FBE-454D-201407F33305}"/>
              </a:ext>
            </a:extLst>
          </p:cNvPr>
          <p:cNvPicPr>
            <a:picLocks noChangeAspect="1"/>
          </p:cNvPicPr>
          <p:nvPr/>
        </p:nvPicPr>
        <p:blipFill>
          <a:blip r:embed="rId2" cstate="print">
            <a:extLst>
              <a:ext uri="{28A0092B-C50C-407E-A947-70E740481C1C}">
                <a14:useLocalDpi xmlns:a14="http://schemas.microsoft.com/office/drawing/2010/main" val="0"/>
              </a:ext>
            </a:extLst>
          </a:blip>
          <a:srcRect l="48381"/>
          <a:stretch>
            <a:fillRect/>
          </a:stretch>
        </p:blipFill>
        <p:spPr>
          <a:xfrm>
            <a:off x="0" y="0"/>
            <a:ext cx="4991977" cy="6858000"/>
          </a:xfrm>
          <a:prstGeom prst="rect">
            <a:avLst/>
          </a:prstGeom>
        </p:spPr>
      </p:pic>
      <p:sp>
        <p:nvSpPr>
          <p:cNvPr id="2" name="Sottotitolo 3">
            <a:extLst>
              <a:ext uri="{FF2B5EF4-FFF2-40B4-BE49-F238E27FC236}">
                <a16:creationId xmlns:a16="http://schemas.microsoft.com/office/drawing/2014/main" id="{753817E1-2039-EDCA-746A-9E71ABFAA3A8}"/>
              </a:ext>
            </a:extLst>
          </p:cNvPr>
          <p:cNvSpPr txBox="1">
            <a:spLocks/>
          </p:cNvSpPr>
          <p:nvPr/>
        </p:nvSpPr>
        <p:spPr>
          <a:xfrm>
            <a:off x="5387301" y="5003321"/>
            <a:ext cx="6676846" cy="126544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None/>
              <a:defRPr sz="2400" b="1" kern="1200" cap="all" spc="200" baseline="0">
                <a:solidFill>
                  <a:srgbClr val="738AC3"/>
                </a:solidFill>
                <a:latin typeface="+mn-lt"/>
                <a:ea typeface="+mn-ea"/>
                <a:cs typeface="+mn-cs"/>
              </a:defRPr>
            </a:lvl1pPr>
            <a:lvl2pPr marL="4572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it-IT" sz="2800" b="0" dirty="0"/>
              <a:t>DIPARTIMENTO DI MEDICINA, CHIRURGIA E ODONTOIATRIA</a:t>
            </a:r>
          </a:p>
          <a:p>
            <a:r>
              <a:rPr lang="it-IT" sz="2800" dirty="0"/>
              <a:t>UNIVERSITA’ DEGLI STUDI DI SALERNO</a:t>
            </a: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2208CB0-ADD1-AB7C-1DC6-95F847214A5C}"/>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con angoli arrotondati 12">
            <a:extLst>
              <a:ext uri="{FF2B5EF4-FFF2-40B4-BE49-F238E27FC236}">
                <a16:creationId xmlns:a16="http://schemas.microsoft.com/office/drawing/2014/main" id="{A7492403-DEE2-EEB5-E654-36FAA3E049D7}"/>
              </a:ext>
            </a:extLst>
          </p:cNvPr>
          <p:cNvSpPr/>
          <p:nvPr/>
        </p:nvSpPr>
        <p:spPr>
          <a:xfrm>
            <a:off x="7105197" y="2115849"/>
            <a:ext cx="4545220" cy="123650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43CB0119-1F11-F62F-E16D-310F1964598A}"/>
              </a:ext>
            </a:extLst>
          </p:cNvPr>
          <p:cNvSpPr txBox="1"/>
          <p:nvPr/>
        </p:nvSpPr>
        <p:spPr>
          <a:xfrm>
            <a:off x="7105197" y="2231117"/>
            <a:ext cx="4545220" cy="1015663"/>
          </a:xfrm>
          <a:prstGeom prst="rect">
            <a:avLst/>
          </a:prstGeom>
          <a:noFill/>
        </p:spPr>
        <p:txBody>
          <a:bodyPr wrap="square">
            <a:spAutoFit/>
          </a:bodyPr>
          <a:lstStyle/>
          <a:p>
            <a:pPr algn="ctr"/>
            <a:r>
              <a:rPr lang="it-IT" sz="2000" dirty="0"/>
              <a:t>Despite the effectiveness </a:t>
            </a:r>
            <a:r>
              <a:rPr lang="it-IT" sz="2000" b="1" dirty="0"/>
              <a:t>evidence on the quality of weight loss </a:t>
            </a:r>
            <a:r>
              <a:rPr lang="it-IT" sz="2000" dirty="0"/>
              <a:t>and </a:t>
            </a:r>
            <a:r>
              <a:rPr lang="it-IT" sz="2000" b="1" dirty="0"/>
              <a:t>on optimal dietary strategies is sparse</a:t>
            </a:r>
            <a:r>
              <a:rPr lang="it-IT" sz="2000" dirty="0"/>
              <a:t>. </a:t>
            </a:r>
          </a:p>
        </p:txBody>
      </p:sp>
      <p:grpSp>
        <p:nvGrpSpPr>
          <p:cNvPr id="24" name="Gruppo 23">
            <a:extLst>
              <a:ext uri="{FF2B5EF4-FFF2-40B4-BE49-F238E27FC236}">
                <a16:creationId xmlns:a16="http://schemas.microsoft.com/office/drawing/2014/main" id="{B22D8694-BE0D-E7CD-F43A-E9E0AE7FD9E1}"/>
              </a:ext>
            </a:extLst>
          </p:cNvPr>
          <p:cNvGrpSpPr/>
          <p:nvPr/>
        </p:nvGrpSpPr>
        <p:grpSpPr>
          <a:xfrm>
            <a:off x="6428155" y="183621"/>
            <a:ext cx="5694833" cy="1580393"/>
            <a:chOff x="6182737" y="140401"/>
            <a:chExt cx="5694833" cy="1580393"/>
          </a:xfrm>
        </p:grpSpPr>
        <p:pic>
          <p:nvPicPr>
            <p:cNvPr id="21" name="Immagine 20" descr="Immagine che contiene testo, schermata, Carattere&#10;&#10;Il contenuto generato dall'IA potrebbe non essere corretto.">
              <a:extLst>
                <a:ext uri="{FF2B5EF4-FFF2-40B4-BE49-F238E27FC236}">
                  <a16:creationId xmlns:a16="http://schemas.microsoft.com/office/drawing/2014/main" id="{2F2E90FE-520F-A986-29B5-448ACC0ED0B9}"/>
                </a:ext>
              </a:extLst>
            </p:cNvPr>
            <p:cNvPicPr>
              <a:picLocks noChangeAspect="1"/>
            </p:cNvPicPr>
            <p:nvPr/>
          </p:nvPicPr>
          <p:blipFill>
            <a:blip r:embed="rId2"/>
            <a:srcRect t="44306"/>
            <a:stretch>
              <a:fillRect/>
            </a:stretch>
          </p:blipFill>
          <p:spPr>
            <a:xfrm>
              <a:off x="6197322" y="607504"/>
              <a:ext cx="5680248" cy="1113290"/>
            </a:xfrm>
            <a:prstGeom prst="rect">
              <a:avLst/>
            </a:prstGeom>
          </p:spPr>
        </p:pic>
        <p:pic>
          <p:nvPicPr>
            <p:cNvPr id="22" name="Immagine 21" descr="Immagine che contiene testo, schermata, Carattere&#10;&#10;Il contenuto generato dall'IA potrebbe non essere corretto.">
              <a:extLst>
                <a:ext uri="{FF2B5EF4-FFF2-40B4-BE49-F238E27FC236}">
                  <a16:creationId xmlns:a16="http://schemas.microsoft.com/office/drawing/2014/main" id="{9D968F66-E4A6-8E8B-3B66-B2B2407CBD47}"/>
                </a:ext>
              </a:extLst>
            </p:cNvPr>
            <p:cNvPicPr>
              <a:picLocks noChangeAspect="1"/>
            </p:cNvPicPr>
            <p:nvPr/>
          </p:nvPicPr>
          <p:blipFill>
            <a:blip r:embed="rId2"/>
            <a:srcRect b="74226"/>
            <a:stretch>
              <a:fillRect/>
            </a:stretch>
          </p:blipFill>
          <p:spPr>
            <a:xfrm>
              <a:off x="6182737" y="140401"/>
              <a:ext cx="5680248" cy="515208"/>
            </a:xfrm>
            <a:prstGeom prst="rect">
              <a:avLst/>
            </a:prstGeom>
          </p:spPr>
        </p:pic>
        <p:sp>
          <p:nvSpPr>
            <p:cNvPr id="23" name="CasellaDiTesto 22">
              <a:extLst>
                <a:ext uri="{FF2B5EF4-FFF2-40B4-BE49-F238E27FC236}">
                  <a16:creationId xmlns:a16="http://schemas.microsoft.com/office/drawing/2014/main" id="{43979698-39B1-93FB-D949-BE2195AA7D46}"/>
                </a:ext>
              </a:extLst>
            </p:cNvPr>
            <p:cNvSpPr txBox="1"/>
            <p:nvPr/>
          </p:nvSpPr>
          <p:spPr>
            <a:xfrm>
              <a:off x="7298373" y="184788"/>
              <a:ext cx="1224190" cy="276999"/>
            </a:xfrm>
            <a:prstGeom prst="rect">
              <a:avLst/>
            </a:prstGeom>
            <a:noFill/>
          </p:spPr>
          <p:txBody>
            <a:bodyPr wrap="square">
              <a:spAutoFit/>
            </a:bodyPr>
            <a:lstStyle/>
            <a:p>
              <a:r>
                <a:rPr lang="it-IT" sz="1200" b="1" i="1" dirty="0"/>
                <a:t>2026; 0:e70079</a:t>
              </a:r>
            </a:p>
          </p:txBody>
        </p:sp>
      </p:grpSp>
      <p:grpSp>
        <p:nvGrpSpPr>
          <p:cNvPr id="27" name="Gruppo 26">
            <a:extLst>
              <a:ext uri="{FF2B5EF4-FFF2-40B4-BE49-F238E27FC236}">
                <a16:creationId xmlns:a16="http://schemas.microsoft.com/office/drawing/2014/main" id="{4686309D-C93F-B852-E3D2-0BBA6B361580}"/>
              </a:ext>
            </a:extLst>
          </p:cNvPr>
          <p:cNvGrpSpPr/>
          <p:nvPr/>
        </p:nvGrpSpPr>
        <p:grpSpPr>
          <a:xfrm>
            <a:off x="343600" y="50314"/>
            <a:ext cx="5510122" cy="2459489"/>
            <a:chOff x="343600" y="50314"/>
            <a:chExt cx="5510122" cy="2459489"/>
          </a:xfrm>
        </p:grpSpPr>
        <p:pic>
          <p:nvPicPr>
            <p:cNvPr id="9" name="Immagine 8" descr="Immagine che contiene testo, schermata, Pagina Web, Sito Web&#10;&#10;Il contenuto generato dall'IA potrebbe non essere corretto.">
              <a:extLst>
                <a:ext uri="{FF2B5EF4-FFF2-40B4-BE49-F238E27FC236}">
                  <a16:creationId xmlns:a16="http://schemas.microsoft.com/office/drawing/2014/main" id="{D32319D5-A981-D7BD-798A-21C8FA90CA4B}"/>
                </a:ext>
              </a:extLst>
            </p:cNvPr>
            <p:cNvPicPr>
              <a:picLocks noChangeAspect="1"/>
            </p:cNvPicPr>
            <p:nvPr/>
          </p:nvPicPr>
          <p:blipFill>
            <a:blip r:embed="rId3"/>
            <a:stretch>
              <a:fillRect/>
            </a:stretch>
          </p:blipFill>
          <p:spPr>
            <a:xfrm>
              <a:off x="343600" y="94407"/>
              <a:ext cx="5510122" cy="2415396"/>
            </a:xfrm>
            <a:prstGeom prst="rect">
              <a:avLst/>
            </a:prstGeom>
          </p:spPr>
        </p:pic>
        <p:sp>
          <p:nvSpPr>
            <p:cNvPr id="26" name="CasellaDiTesto 25">
              <a:extLst>
                <a:ext uri="{FF2B5EF4-FFF2-40B4-BE49-F238E27FC236}">
                  <a16:creationId xmlns:a16="http://schemas.microsoft.com/office/drawing/2014/main" id="{FFD9C95A-F527-86EA-4D9C-DD45F90B6803}"/>
                </a:ext>
              </a:extLst>
            </p:cNvPr>
            <p:cNvSpPr txBox="1"/>
            <p:nvPr/>
          </p:nvSpPr>
          <p:spPr>
            <a:xfrm>
              <a:off x="1850306" y="50314"/>
              <a:ext cx="2333506" cy="276999"/>
            </a:xfrm>
            <a:prstGeom prst="rect">
              <a:avLst/>
            </a:prstGeom>
            <a:solidFill>
              <a:schemeClr val="bg1"/>
            </a:solidFill>
          </p:spPr>
          <p:txBody>
            <a:bodyPr wrap="square">
              <a:spAutoFit/>
            </a:bodyPr>
            <a:lstStyle/>
            <a:p>
              <a:r>
                <a:rPr lang="it-IT" sz="1200" b="1" i="1" dirty="0"/>
                <a:t>Obesity Pillars 17 (2026) 100228</a:t>
              </a:r>
            </a:p>
          </p:txBody>
        </p:sp>
      </p:grpSp>
      <p:pic>
        <p:nvPicPr>
          <p:cNvPr id="3" name="Immagine 2" descr="Immagine che contiene testo, schermata, Pagina Web, Sito Web&#10;&#10;Il contenuto generato dall'IA potrebbe non essere corretto.">
            <a:extLst>
              <a:ext uri="{FF2B5EF4-FFF2-40B4-BE49-F238E27FC236}">
                <a16:creationId xmlns:a16="http://schemas.microsoft.com/office/drawing/2014/main" id="{AC1AFD4D-E1B4-6BAE-8D4E-C9240FF252AF}"/>
              </a:ext>
            </a:extLst>
          </p:cNvPr>
          <p:cNvPicPr>
            <a:picLocks noChangeAspect="1"/>
          </p:cNvPicPr>
          <p:nvPr/>
        </p:nvPicPr>
        <p:blipFill>
          <a:blip r:embed="rId4"/>
          <a:stretch>
            <a:fillRect/>
          </a:stretch>
        </p:blipFill>
        <p:spPr>
          <a:xfrm>
            <a:off x="60386" y="2642676"/>
            <a:ext cx="6300484" cy="4165010"/>
          </a:xfrm>
          <a:prstGeom prst="rect">
            <a:avLst/>
          </a:prstGeom>
        </p:spPr>
      </p:pic>
    </p:spTree>
    <p:extLst>
      <p:ext uri="{BB962C8B-B14F-4D97-AF65-F5344CB8AC3E}">
        <p14:creationId xmlns:p14="http://schemas.microsoft.com/office/powerpoint/2010/main" val="2996213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B6AD9501-3EE8-3F2C-4D82-9EBA492DDB46}"/>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testo, vestiti, uomo, Gruppo di alimenti&#10;&#10;Il contenuto generato dall'IA potrebbe non essere corretto.">
            <a:extLst>
              <a:ext uri="{FF2B5EF4-FFF2-40B4-BE49-F238E27FC236}">
                <a16:creationId xmlns:a16="http://schemas.microsoft.com/office/drawing/2014/main" id="{DD67B15E-4A0E-39C7-7FA2-112CF3C0B633}"/>
              </a:ext>
            </a:extLst>
          </p:cNvPr>
          <p:cNvPicPr>
            <a:picLocks noChangeAspect="1"/>
          </p:cNvPicPr>
          <p:nvPr/>
        </p:nvPicPr>
        <p:blipFill>
          <a:blip r:embed="rId2"/>
          <a:srcRect l="2858" t="7831" r="1688" b="3773"/>
          <a:stretch>
            <a:fillRect/>
          </a:stretch>
        </p:blipFill>
        <p:spPr>
          <a:xfrm>
            <a:off x="4106172" y="1476200"/>
            <a:ext cx="7864415" cy="5015176"/>
          </a:xfrm>
          <a:prstGeom prst="rect">
            <a:avLst/>
          </a:prstGeom>
        </p:spPr>
      </p:pic>
      <p:grpSp>
        <p:nvGrpSpPr>
          <p:cNvPr id="2" name="Gruppo 1">
            <a:extLst>
              <a:ext uri="{FF2B5EF4-FFF2-40B4-BE49-F238E27FC236}">
                <a16:creationId xmlns:a16="http://schemas.microsoft.com/office/drawing/2014/main" id="{EED70339-C3EB-161E-D084-D3A126D9036E}"/>
              </a:ext>
            </a:extLst>
          </p:cNvPr>
          <p:cNvGrpSpPr/>
          <p:nvPr/>
        </p:nvGrpSpPr>
        <p:grpSpPr>
          <a:xfrm>
            <a:off x="0" y="72832"/>
            <a:ext cx="5477774" cy="2273553"/>
            <a:chOff x="5905787" y="1030393"/>
            <a:chExt cx="6184036" cy="2433064"/>
          </a:xfrm>
        </p:grpSpPr>
        <p:pic>
          <p:nvPicPr>
            <p:cNvPr id="3" name="Immagine 2" descr="Immagine che contiene testo, schermata, Pagina Web, Sito Web&#10;&#10;Il contenuto generato dall'IA potrebbe non essere corretto.">
              <a:extLst>
                <a:ext uri="{FF2B5EF4-FFF2-40B4-BE49-F238E27FC236}">
                  <a16:creationId xmlns:a16="http://schemas.microsoft.com/office/drawing/2014/main" id="{52AC5E68-03A5-0DF8-D0C8-D0F51E896BF6}"/>
                </a:ext>
              </a:extLst>
            </p:cNvPr>
            <p:cNvPicPr>
              <a:picLocks noChangeAspect="1"/>
            </p:cNvPicPr>
            <p:nvPr/>
          </p:nvPicPr>
          <p:blipFill>
            <a:blip r:embed="rId3"/>
            <a:stretch>
              <a:fillRect/>
            </a:stretch>
          </p:blipFill>
          <p:spPr>
            <a:xfrm>
              <a:off x="5905787" y="1030393"/>
              <a:ext cx="6184036" cy="2433064"/>
            </a:xfrm>
            <a:prstGeom prst="rect">
              <a:avLst/>
            </a:prstGeom>
          </p:spPr>
        </p:pic>
        <p:sp>
          <p:nvSpPr>
            <p:cNvPr id="4" name="CasellaDiTesto 3">
              <a:extLst>
                <a:ext uri="{FF2B5EF4-FFF2-40B4-BE49-F238E27FC236}">
                  <a16:creationId xmlns:a16="http://schemas.microsoft.com/office/drawing/2014/main" id="{8C248DA6-4EA0-5F70-A7D1-4B6C76436BBD}"/>
                </a:ext>
              </a:extLst>
            </p:cNvPr>
            <p:cNvSpPr txBox="1"/>
            <p:nvPr/>
          </p:nvSpPr>
          <p:spPr>
            <a:xfrm>
              <a:off x="7966435" y="1061330"/>
              <a:ext cx="2574942" cy="296433"/>
            </a:xfrm>
            <a:prstGeom prst="rect">
              <a:avLst/>
            </a:prstGeom>
            <a:solidFill>
              <a:schemeClr val="bg1"/>
            </a:solidFill>
          </p:spPr>
          <p:txBody>
            <a:bodyPr wrap="square">
              <a:spAutoFit/>
            </a:bodyPr>
            <a:lstStyle/>
            <a:p>
              <a:r>
                <a:rPr lang="it-IT" sz="1200" b="1" i="1" dirty="0"/>
                <a:t>Metabolism 161 (2024) 156057</a:t>
              </a:r>
            </a:p>
          </p:txBody>
        </p:sp>
      </p:grpSp>
    </p:spTree>
    <p:extLst>
      <p:ext uri="{BB962C8B-B14F-4D97-AF65-F5344CB8AC3E}">
        <p14:creationId xmlns:p14="http://schemas.microsoft.com/office/powerpoint/2010/main" val="658869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6B278-7E74-1FFD-E08D-FE1E2E65885B}"/>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4E2BE2EB-E3C8-6E79-FC9B-7E9791D256D8}"/>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Reduction of FM (kg) after VLCKD. n Comparison of the mean difference in FM (kg) between VLCKD and controls.</a:t>
            </a:r>
            <a:endParaRPr lang="it-IT" dirty="0"/>
          </a:p>
        </p:txBody>
      </p:sp>
      <p:sp>
        <p:nvSpPr>
          <p:cNvPr id="14" name="CasellaDiTesto 13">
            <a:extLst>
              <a:ext uri="{FF2B5EF4-FFF2-40B4-BE49-F238E27FC236}">
                <a16:creationId xmlns:a16="http://schemas.microsoft.com/office/drawing/2014/main" id="{D516D4C2-3375-13D1-DDFD-700670BCD827}"/>
              </a:ext>
            </a:extLst>
          </p:cNvPr>
          <p:cNvSpPr txBox="1"/>
          <p:nvPr/>
        </p:nvSpPr>
        <p:spPr>
          <a:xfrm>
            <a:off x="2324400" y="260712"/>
            <a:ext cx="6094562"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SURMOUNT 1 STUDY</a:t>
            </a:r>
            <a:endParaRPr lang="it-IT" sz="2400" dirty="0"/>
          </a:p>
        </p:txBody>
      </p:sp>
      <p:pic>
        <p:nvPicPr>
          <p:cNvPr id="2" name="Picture 2" descr="grafico_tirzepatide.png">
            <a:extLst>
              <a:ext uri="{FF2B5EF4-FFF2-40B4-BE49-F238E27FC236}">
                <a16:creationId xmlns:a16="http://schemas.microsoft.com/office/drawing/2014/main" id="{6684C3B9-930D-4A84-BF9D-F033385FB407}"/>
              </a:ext>
            </a:extLst>
          </p:cNvPr>
          <p:cNvPicPr>
            <a:picLocks noChangeAspect="1"/>
          </p:cNvPicPr>
          <p:nvPr/>
        </p:nvPicPr>
        <p:blipFill>
          <a:blip r:embed="rId2"/>
          <a:srcRect t="6208"/>
          <a:stretch>
            <a:fillRect/>
          </a:stretch>
        </p:blipFill>
        <p:spPr>
          <a:xfrm>
            <a:off x="911860" y="1116439"/>
            <a:ext cx="8525033" cy="4797479"/>
          </a:xfrm>
          <a:prstGeom prst="rect">
            <a:avLst/>
          </a:prstGeom>
        </p:spPr>
      </p:pic>
      <p:sp>
        <p:nvSpPr>
          <p:cNvPr id="3" name="Content Placeholder 2">
            <a:extLst>
              <a:ext uri="{FF2B5EF4-FFF2-40B4-BE49-F238E27FC236}">
                <a16:creationId xmlns:a16="http://schemas.microsoft.com/office/drawing/2014/main" id="{A65196E4-8924-6BB3-7ECC-053D0C5716D8}"/>
              </a:ext>
            </a:extLst>
          </p:cNvPr>
          <p:cNvSpPr txBox="1">
            <a:spLocks/>
          </p:cNvSpPr>
          <p:nvPr/>
        </p:nvSpPr>
        <p:spPr>
          <a:xfrm>
            <a:off x="9554597" y="2886229"/>
            <a:ext cx="2194560" cy="4216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1600" b="1" dirty="0"/>
              <a:t>I valori tra parentesi mostrano la proporzione della perdita totale a 24 settimane</a:t>
            </a:r>
          </a:p>
        </p:txBody>
      </p:sp>
      <p:sp>
        <p:nvSpPr>
          <p:cNvPr id="5" name="Content Placeholder 2">
            <a:extLst>
              <a:ext uri="{FF2B5EF4-FFF2-40B4-BE49-F238E27FC236}">
                <a16:creationId xmlns:a16="http://schemas.microsoft.com/office/drawing/2014/main" id="{44F363A1-1CF8-745B-6345-9D93E0B85A88}"/>
              </a:ext>
            </a:extLst>
          </p:cNvPr>
          <p:cNvSpPr txBox="1">
            <a:spLocks/>
          </p:cNvSpPr>
          <p:nvPr/>
        </p:nvSpPr>
        <p:spPr>
          <a:xfrm>
            <a:off x="151968" y="5722778"/>
            <a:ext cx="4145280" cy="113522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sz="1100" dirty="0"/>
              <a:t>Rubino D, et al. NEJM 2021;384:989–1002</a:t>
            </a:r>
          </a:p>
          <a:p>
            <a:pPr marL="0" indent="0">
              <a:buNone/>
            </a:pPr>
            <a:r>
              <a:rPr lang="it-IT" sz="1100" dirty="0"/>
              <a:t>Wharton S, et al. Obesity (Silver Spring). 2023;31(6):1333–1342</a:t>
            </a:r>
          </a:p>
          <a:p>
            <a:pPr marL="0" indent="0">
              <a:buNone/>
            </a:pPr>
            <a:r>
              <a:rPr lang="it-IT" sz="1100" dirty="0"/>
              <a:t>Schiavo L, et al. Nutrients. 2025</a:t>
            </a:r>
          </a:p>
          <a:p>
            <a:pPr marL="0" indent="0">
              <a:buNone/>
            </a:pPr>
            <a:r>
              <a:rPr lang="it-IT" sz="1100" dirty="0"/>
              <a:t>Look M, et al. Diabetes Obes Metab. 2025;27:2720–2729</a:t>
            </a:r>
          </a:p>
          <a:p>
            <a:pPr marL="0" indent="0">
              <a:buNone/>
            </a:pPr>
            <a:r>
              <a:rPr lang="it-IT" sz="1100" dirty="0"/>
              <a:t>Tinsley GM, Heymsfield SB. J Endocr Soc. 2024;8(11):bvae164</a:t>
            </a:r>
          </a:p>
        </p:txBody>
      </p:sp>
      <p:grpSp>
        <p:nvGrpSpPr>
          <p:cNvPr id="6" name="Gruppo 5">
            <a:extLst>
              <a:ext uri="{FF2B5EF4-FFF2-40B4-BE49-F238E27FC236}">
                <a16:creationId xmlns:a16="http://schemas.microsoft.com/office/drawing/2014/main" id="{5C17D58C-62A1-939B-67DC-345F4E8E04A1}"/>
              </a:ext>
            </a:extLst>
          </p:cNvPr>
          <p:cNvGrpSpPr/>
          <p:nvPr/>
        </p:nvGrpSpPr>
        <p:grpSpPr>
          <a:xfrm>
            <a:off x="152400" y="152400"/>
            <a:ext cx="12192184" cy="1030393"/>
            <a:chOff x="1" y="1"/>
            <a:chExt cx="12192184" cy="1030393"/>
          </a:xfrm>
          <a:solidFill>
            <a:srgbClr val="002060"/>
          </a:solidFill>
        </p:grpSpPr>
        <p:sp>
          <p:nvSpPr>
            <p:cNvPr id="7" name="object 2">
              <a:extLst>
                <a:ext uri="{FF2B5EF4-FFF2-40B4-BE49-F238E27FC236}">
                  <a16:creationId xmlns:a16="http://schemas.microsoft.com/office/drawing/2014/main" id="{B486C620-4A8B-65BD-065B-1C11173F3589}"/>
                </a:ext>
              </a:extLst>
            </p:cNvPr>
            <p:cNvSpPr/>
            <p:nvPr/>
          </p:nvSpPr>
          <p:spPr>
            <a:xfrm>
              <a:off x="431985" y="251188"/>
              <a:ext cx="11760200" cy="489373"/>
            </a:xfrm>
            <a:custGeom>
              <a:avLst/>
              <a:gdLst/>
              <a:ahLst/>
              <a:cxnLst/>
              <a:rect l="l" t="t" r="r" b="b"/>
              <a:pathLst>
                <a:path w="8820150" h="367030">
                  <a:moveTo>
                    <a:pt x="8820010" y="0"/>
                  </a:moveTo>
                  <a:lnTo>
                    <a:pt x="0" y="0"/>
                  </a:lnTo>
                  <a:lnTo>
                    <a:pt x="0" y="366420"/>
                  </a:lnTo>
                  <a:lnTo>
                    <a:pt x="8820010" y="366420"/>
                  </a:lnTo>
                  <a:lnTo>
                    <a:pt x="8820010" y="0"/>
                  </a:lnTo>
                  <a:close/>
                </a:path>
              </a:pathLst>
            </a:custGeom>
            <a:grpFill/>
          </p:spPr>
          <p:txBody>
            <a:bodyPr wrap="square" lIns="0" tIns="0" rIns="0" bIns="0" rtlCol="0"/>
            <a:lstStyle/>
            <a:p>
              <a:endParaRPr sz="2800" dirty="0"/>
            </a:p>
          </p:txBody>
        </p:sp>
        <p:sp>
          <p:nvSpPr>
            <p:cNvPr id="8" name="object 5">
              <a:extLst>
                <a:ext uri="{FF2B5EF4-FFF2-40B4-BE49-F238E27FC236}">
                  <a16:creationId xmlns:a16="http://schemas.microsoft.com/office/drawing/2014/main" id="{1CE3EFEF-B528-4D19-D2A7-0747A9CBE68D}"/>
                </a:ext>
              </a:extLst>
            </p:cNvPr>
            <p:cNvSpPr/>
            <p:nvPr/>
          </p:nvSpPr>
          <p:spPr>
            <a:xfrm>
              <a:off x="1" y="1"/>
              <a:ext cx="607060" cy="1030393"/>
            </a:xfrm>
            <a:custGeom>
              <a:avLst/>
              <a:gdLst/>
              <a:ahLst/>
              <a:cxnLst/>
              <a:rect l="l" t="t" r="r" b="b"/>
              <a:pathLst>
                <a:path w="455295" h="772795">
                  <a:moveTo>
                    <a:pt x="202934" y="0"/>
                  </a:moveTo>
                  <a:lnTo>
                    <a:pt x="0" y="0"/>
                  </a:lnTo>
                  <a:lnTo>
                    <a:pt x="0" y="768186"/>
                  </a:lnTo>
                  <a:lnTo>
                    <a:pt x="7449" y="769487"/>
                  </a:lnTo>
                  <a:lnTo>
                    <a:pt x="54173" y="772182"/>
                  </a:lnTo>
                  <a:lnTo>
                    <a:pt x="100897" y="769487"/>
                  </a:lnTo>
                  <a:lnTo>
                    <a:pt x="146038" y="761601"/>
                  </a:lnTo>
                  <a:lnTo>
                    <a:pt x="189295" y="748825"/>
                  </a:lnTo>
                  <a:lnTo>
                    <a:pt x="230367" y="731460"/>
                  </a:lnTo>
                  <a:lnTo>
                    <a:pt x="268955" y="709807"/>
                  </a:lnTo>
                  <a:lnTo>
                    <a:pt x="304757" y="684165"/>
                  </a:lnTo>
                  <a:lnTo>
                    <a:pt x="337473" y="654836"/>
                  </a:lnTo>
                  <a:lnTo>
                    <a:pt x="366802" y="622120"/>
                  </a:lnTo>
                  <a:lnTo>
                    <a:pt x="392444" y="586318"/>
                  </a:lnTo>
                  <a:lnTo>
                    <a:pt x="414097" y="547730"/>
                  </a:lnTo>
                  <a:lnTo>
                    <a:pt x="431462" y="506657"/>
                  </a:lnTo>
                  <a:lnTo>
                    <a:pt x="444238" y="463400"/>
                  </a:lnTo>
                  <a:lnTo>
                    <a:pt x="452124" y="418259"/>
                  </a:lnTo>
                  <a:lnTo>
                    <a:pt x="454820" y="371535"/>
                  </a:lnTo>
                  <a:lnTo>
                    <a:pt x="452124" y="324809"/>
                  </a:lnTo>
                  <a:lnTo>
                    <a:pt x="444238" y="279666"/>
                  </a:lnTo>
                  <a:lnTo>
                    <a:pt x="431462" y="236407"/>
                  </a:lnTo>
                  <a:lnTo>
                    <a:pt x="414097" y="195333"/>
                  </a:lnTo>
                  <a:lnTo>
                    <a:pt x="392444" y="156744"/>
                  </a:lnTo>
                  <a:lnTo>
                    <a:pt x="366802" y="120940"/>
                  </a:lnTo>
                  <a:lnTo>
                    <a:pt x="337473" y="88224"/>
                  </a:lnTo>
                  <a:lnTo>
                    <a:pt x="304757" y="58894"/>
                  </a:lnTo>
                  <a:lnTo>
                    <a:pt x="268955" y="33252"/>
                  </a:lnTo>
                  <a:lnTo>
                    <a:pt x="230367" y="11598"/>
                  </a:lnTo>
                  <a:lnTo>
                    <a:pt x="202934" y="0"/>
                  </a:lnTo>
                  <a:close/>
                </a:path>
              </a:pathLst>
            </a:custGeom>
            <a:grpFill/>
          </p:spPr>
          <p:txBody>
            <a:bodyPr wrap="square" lIns="0" tIns="0" rIns="0" bIns="0" rtlCol="0"/>
            <a:lstStyle/>
            <a:p>
              <a:endParaRPr sz="2800"/>
            </a:p>
          </p:txBody>
        </p:sp>
      </p:grpSp>
      <p:sp>
        <p:nvSpPr>
          <p:cNvPr id="9" name="CasellaDiTesto 8">
            <a:extLst>
              <a:ext uri="{FF2B5EF4-FFF2-40B4-BE49-F238E27FC236}">
                <a16:creationId xmlns:a16="http://schemas.microsoft.com/office/drawing/2014/main" id="{D743C39F-9026-1771-7A38-10FFAA072DD4}"/>
              </a:ext>
            </a:extLst>
          </p:cNvPr>
          <p:cNvSpPr txBox="1"/>
          <p:nvPr/>
        </p:nvSpPr>
        <p:spPr>
          <a:xfrm>
            <a:off x="1970961" y="403587"/>
            <a:ext cx="8525033"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WEIGHT, FM and FFM LOSS AT 24 WEEKS</a:t>
            </a:r>
            <a:endParaRPr lang="it-IT" sz="2400" dirty="0"/>
          </a:p>
        </p:txBody>
      </p:sp>
    </p:spTree>
    <p:extLst>
      <p:ext uri="{BB962C8B-B14F-4D97-AF65-F5344CB8AC3E}">
        <p14:creationId xmlns:p14="http://schemas.microsoft.com/office/powerpoint/2010/main" val="141775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80867-4F98-540D-C01D-954D031D52EE}"/>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0F124CB4-BF75-EDBB-5631-A956C5326412}"/>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Reduction of FM (kg) after VLCKD. n Comparison of the mean difference in FM (kg) between VLCKD and controls.</a:t>
            </a:r>
            <a:endParaRPr lang="it-IT" dirty="0"/>
          </a:p>
        </p:txBody>
      </p:sp>
      <p:sp>
        <p:nvSpPr>
          <p:cNvPr id="14" name="CasellaDiTesto 13">
            <a:extLst>
              <a:ext uri="{FF2B5EF4-FFF2-40B4-BE49-F238E27FC236}">
                <a16:creationId xmlns:a16="http://schemas.microsoft.com/office/drawing/2014/main" id="{21A911DE-AF49-C766-5C7D-44EE86D15351}"/>
              </a:ext>
            </a:extLst>
          </p:cNvPr>
          <p:cNvSpPr txBox="1"/>
          <p:nvPr/>
        </p:nvSpPr>
        <p:spPr>
          <a:xfrm>
            <a:off x="2324400" y="260712"/>
            <a:ext cx="6094562"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SURMOUNT 1 STUDY</a:t>
            </a:r>
            <a:endParaRPr lang="it-IT" sz="2400" dirty="0"/>
          </a:p>
        </p:txBody>
      </p:sp>
      <p:pic>
        <p:nvPicPr>
          <p:cNvPr id="16" name="Immagine 15">
            <a:extLst>
              <a:ext uri="{FF2B5EF4-FFF2-40B4-BE49-F238E27FC236}">
                <a16:creationId xmlns:a16="http://schemas.microsoft.com/office/drawing/2014/main" id="{63B84392-B933-0C51-B365-CEFD16439402}"/>
              </a:ext>
            </a:extLst>
          </p:cNvPr>
          <p:cNvPicPr>
            <a:picLocks noChangeAspect="1"/>
          </p:cNvPicPr>
          <p:nvPr/>
        </p:nvPicPr>
        <p:blipFill>
          <a:blip r:embed="rId2"/>
          <a:stretch>
            <a:fillRect/>
          </a:stretch>
        </p:blipFill>
        <p:spPr>
          <a:xfrm>
            <a:off x="4741576" y="2454890"/>
            <a:ext cx="7060550" cy="4323903"/>
          </a:xfrm>
          <a:prstGeom prst="rect">
            <a:avLst/>
          </a:prstGeom>
        </p:spPr>
      </p:pic>
      <p:sp>
        <p:nvSpPr>
          <p:cNvPr id="21" name="CasellaDiTesto 20">
            <a:extLst>
              <a:ext uri="{FF2B5EF4-FFF2-40B4-BE49-F238E27FC236}">
                <a16:creationId xmlns:a16="http://schemas.microsoft.com/office/drawing/2014/main" id="{20EAAED9-F518-C6DA-A52D-524D13069200}"/>
              </a:ext>
            </a:extLst>
          </p:cNvPr>
          <p:cNvSpPr txBox="1"/>
          <p:nvPr/>
        </p:nvSpPr>
        <p:spPr>
          <a:xfrm>
            <a:off x="842149" y="3049622"/>
            <a:ext cx="3276090" cy="2677656"/>
          </a:xfrm>
          <a:prstGeom prst="rect">
            <a:avLst/>
          </a:prstGeom>
          <a:noFill/>
        </p:spPr>
        <p:txBody>
          <a:bodyPr wrap="square">
            <a:spAutoFit/>
          </a:bodyPr>
          <a:lstStyle/>
          <a:p>
            <a:pPr algn="ctr"/>
            <a:r>
              <a:rPr lang="it-IT" sz="2800" b="1" dirty="0">
                <a:solidFill>
                  <a:srgbClr val="00B050"/>
                </a:solidFill>
              </a:rPr>
              <a:t>Compared to any weight loss intervention, a VLCKD showed superiority in the reduction of FM</a:t>
            </a:r>
          </a:p>
        </p:txBody>
      </p:sp>
      <p:pic>
        <p:nvPicPr>
          <p:cNvPr id="23" name="Immagine 22">
            <a:extLst>
              <a:ext uri="{FF2B5EF4-FFF2-40B4-BE49-F238E27FC236}">
                <a16:creationId xmlns:a16="http://schemas.microsoft.com/office/drawing/2014/main" id="{7FFEFDEA-9E17-65CE-6F66-94F13C949A70}"/>
              </a:ext>
            </a:extLst>
          </p:cNvPr>
          <p:cNvPicPr>
            <a:picLocks noChangeAspect="1"/>
          </p:cNvPicPr>
          <p:nvPr/>
        </p:nvPicPr>
        <p:blipFill>
          <a:blip r:embed="rId3"/>
          <a:stretch>
            <a:fillRect/>
          </a:stretch>
        </p:blipFill>
        <p:spPr>
          <a:xfrm>
            <a:off x="136188" y="176018"/>
            <a:ext cx="5680953" cy="2199665"/>
          </a:xfrm>
          <a:prstGeom prst="rect">
            <a:avLst/>
          </a:prstGeom>
        </p:spPr>
      </p:pic>
    </p:spTree>
    <p:extLst>
      <p:ext uri="{BB962C8B-B14F-4D97-AF65-F5344CB8AC3E}">
        <p14:creationId xmlns:p14="http://schemas.microsoft.com/office/powerpoint/2010/main" val="1494333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45105-1F56-F733-B0D9-92FE81DF4824}"/>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75FE7421-FACC-B0E5-E71B-3407CE7B4125}"/>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 Comparison of the mean difference in FFM (kg) between VLCKD and controls.</a:t>
            </a:r>
            <a:endParaRPr lang="it-IT"/>
          </a:p>
        </p:txBody>
      </p:sp>
      <p:sp>
        <p:nvSpPr>
          <p:cNvPr id="11" name="Rettangolo 10">
            <a:extLst>
              <a:ext uri="{FF2B5EF4-FFF2-40B4-BE49-F238E27FC236}">
                <a16:creationId xmlns:a16="http://schemas.microsoft.com/office/drawing/2014/main" id="{80EE1E16-8FEB-9C62-DFFB-160E99FF0DFA}"/>
              </a:ext>
            </a:extLst>
          </p:cNvPr>
          <p:cNvSpPr/>
          <p:nvPr/>
        </p:nvSpPr>
        <p:spPr>
          <a:xfrm>
            <a:off x="3479165" y="3358896"/>
            <a:ext cx="4581525" cy="3320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AB897373-8BA5-3C6F-D0F9-7B5A004938E0}"/>
              </a:ext>
            </a:extLst>
          </p:cNvPr>
          <p:cNvSpPr txBox="1"/>
          <p:nvPr/>
        </p:nvSpPr>
        <p:spPr>
          <a:xfrm>
            <a:off x="2324400" y="260712"/>
            <a:ext cx="6094562"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SURMOUNT 1 STUDY</a:t>
            </a:r>
            <a:endParaRPr lang="it-IT" sz="2400" dirty="0"/>
          </a:p>
        </p:txBody>
      </p:sp>
      <p:pic>
        <p:nvPicPr>
          <p:cNvPr id="16" name="Immagine 15">
            <a:extLst>
              <a:ext uri="{FF2B5EF4-FFF2-40B4-BE49-F238E27FC236}">
                <a16:creationId xmlns:a16="http://schemas.microsoft.com/office/drawing/2014/main" id="{E539D2FE-3DE8-60CB-63F0-EF1F02647A64}"/>
              </a:ext>
            </a:extLst>
          </p:cNvPr>
          <p:cNvPicPr>
            <a:picLocks noChangeAspect="1"/>
          </p:cNvPicPr>
          <p:nvPr/>
        </p:nvPicPr>
        <p:blipFill>
          <a:blip r:embed="rId2"/>
          <a:stretch>
            <a:fillRect/>
          </a:stretch>
        </p:blipFill>
        <p:spPr>
          <a:xfrm>
            <a:off x="4629071" y="2351319"/>
            <a:ext cx="7426741" cy="4506681"/>
          </a:xfrm>
          <a:prstGeom prst="rect">
            <a:avLst/>
          </a:prstGeom>
        </p:spPr>
      </p:pic>
      <p:pic>
        <p:nvPicPr>
          <p:cNvPr id="17" name="Immagine 16">
            <a:extLst>
              <a:ext uri="{FF2B5EF4-FFF2-40B4-BE49-F238E27FC236}">
                <a16:creationId xmlns:a16="http://schemas.microsoft.com/office/drawing/2014/main" id="{432CBD8C-81B0-578F-DFD3-59DEADB4634D}"/>
              </a:ext>
            </a:extLst>
          </p:cNvPr>
          <p:cNvPicPr>
            <a:picLocks noChangeAspect="1"/>
          </p:cNvPicPr>
          <p:nvPr/>
        </p:nvPicPr>
        <p:blipFill>
          <a:blip r:embed="rId3"/>
          <a:stretch>
            <a:fillRect/>
          </a:stretch>
        </p:blipFill>
        <p:spPr>
          <a:xfrm>
            <a:off x="272375" y="105616"/>
            <a:ext cx="5680953" cy="2199665"/>
          </a:xfrm>
          <a:prstGeom prst="rect">
            <a:avLst/>
          </a:prstGeom>
        </p:spPr>
      </p:pic>
      <p:sp>
        <p:nvSpPr>
          <p:cNvPr id="18" name="CasellaDiTesto 17">
            <a:extLst>
              <a:ext uri="{FF2B5EF4-FFF2-40B4-BE49-F238E27FC236}">
                <a16:creationId xmlns:a16="http://schemas.microsoft.com/office/drawing/2014/main" id="{B1CA3517-2183-DED2-A00F-50DA15AFD8AE}"/>
              </a:ext>
            </a:extLst>
          </p:cNvPr>
          <p:cNvSpPr txBox="1"/>
          <p:nvPr/>
        </p:nvSpPr>
        <p:spPr>
          <a:xfrm>
            <a:off x="1132678" y="3620891"/>
            <a:ext cx="2748657" cy="1815882"/>
          </a:xfrm>
          <a:prstGeom prst="rect">
            <a:avLst/>
          </a:prstGeom>
          <a:noFill/>
        </p:spPr>
        <p:txBody>
          <a:bodyPr wrap="square">
            <a:spAutoFit/>
          </a:bodyPr>
          <a:lstStyle/>
          <a:p>
            <a:pPr algn="ctr"/>
            <a:r>
              <a:rPr lang="it-IT" sz="2800" b="1" dirty="0">
                <a:solidFill>
                  <a:srgbClr val="00B050"/>
                </a:solidFill>
              </a:rPr>
              <a:t>no significant difference </a:t>
            </a:r>
          </a:p>
          <a:p>
            <a:pPr algn="ctr"/>
            <a:r>
              <a:rPr lang="it-IT" sz="2800" b="1" dirty="0">
                <a:solidFill>
                  <a:srgbClr val="00B050"/>
                </a:solidFill>
              </a:rPr>
              <a:t>on the reduction in </a:t>
            </a:r>
            <a:r>
              <a:rPr lang="en-US" sz="2800" b="1" dirty="0">
                <a:solidFill>
                  <a:srgbClr val="00B050"/>
                </a:solidFill>
              </a:rPr>
              <a:t>FFM</a:t>
            </a:r>
            <a:endParaRPr lang="it-IT" sz="2800" b="1" dirty="0">
              <a:solidFill>
                <a:srgbClr val="00B050"/>
              </a:solidFill>
            </a:endParaRPr>
          </a:p>
        </p:txBody>
      </p:sp>
    </p:spTree>
    <p:extLst>
      <p:ext uri="{BB962C8B-B14F-4D97-AF65-F5344CB8AC3E}">
        <p14:creationId xmlns:p14="http://schemas.microsoft.com/office/powerpoint/2010/main" val="2554357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416AE-4B60-4514-01E7-9719DC49CC05}"/>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4F17C58D-4530-EB12-1F85-E2FB217AC85C}"/>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E76FBF15-BB59-5266-C664-6EC9EBD0F30E}"/>
              </a:ext>
            </a:extLst>
          </p:cNvPr>
          <p:cNvSpPr txBox="1"/>
          <p:nvPr/>
        </p:nvSpPr>
        <p:spPr>
          <a:xfrm>
            <a:off x="1651046" y="3844238"/>
            <a:ext cx="1258678" cy="461665"/>
          </a:xfrm>
          <a:prstGeom prst="rect">
            <a:avLst/>
          </a:prstGeom>
          <a:noFill/>
        </p:spPr>
        <p:txBody>
          <a:bodyPr wrap="none" rtlCol="0">
            <a:spAutoFit/>
          </a:bodyPr>
          <a:lstStyle/>
          <a:p>
            <a:r>
              <a:rPr lang="it-IT" sz="2400" b="1" dirty="0">
                <a:solidFill>
                  <a:schemeClr val="bg1"/>
                </a:solidFill>
              </a:rPr>
              <a:t>NAPOLI</a:t>
            </a:r>
          </a:p>
        </p:txBody>
      </p:sp>
      <p:pic>
        <p:nvPicPr>
          <p:cNvPr id="7" name="Immagine 6">
            <a:extLst>
              <a:ext uri="{FF2B5EF4-FFF2-40B4-BE49-F238E27FC236}">
                <a16:creationId xmlns:a16="http://schemas.microsoft.com/office/drawing/2014/main" id="{CE163B36-BFFA-1F8C-2CDA-AD1F19CF65EE}"/>
              </a:ext>
            </a:extLst>
          </p:cNvPr>
          <p:cNvPicPr>
            <a:picLocks noChangeAspect="1"/>
          </p:cNvPicPr>
          <p:nvPr/>
        </p:nvPicPr>
        <p:blipFill>
          <a:blip r:embed="rId2"/>
          <a:stretch>
            <a:fillRect/>
          </a:stretch>
        </p:blipFill>
        <p:spPr>
          <a:xfrm>
            <a:off x="6860875" y="366285"/>
            <a:ext cx="5029902" cy="6125430"/>
          </a:xfrm>
          <a:prstGeom prst="rect">
            <a:avLst/>
          </a:prstGeom>
        </p:spPr>
      </p:pic>
      <p:pic>
        <p:nvPicPr>
          <p:cNvPr id="6" name="Immagine 5" descr="Immagine che contiene testo, schermata, Carattere&#10;&#10;Il contenuto generato dall'IA potrebbe non essere corretto.">
            <a:extLst>
              <a:ext uri="{FF2B5EF4-FFF2-40B4-BE49-F238E27FC236}">
                <a16:creationId xmlns:a16="http://schemas.microsoft.com/office/drawing/2014/main" id="{8CA53085-57A8-F2FB-B076-A150C98A436B}"/>
              </a:ext>
            </a:extLst>
          </p:cNvPr>
          <p:cNvPicPr>
            <a:picLocks noChangeAspect="1"/>
          </p:cNvPicPr>
          <p:nvPr/>
        </p:nvPicPr>
        <p:blipFill>
          <a:blip r:embed="rId3"/>
          <a:stretch>
            <a:fillRect/>
          </a:stretch>
        </p:blipFill>
        <p:spPr>
          <a:xfrm>
            <a:off x="143854" y="145040"/>
            <a:ext cx="6573167" cy="2896004"/>
          </a:xfrm>
          <a:prstGeom prst="rect">
            <a:avLst/>
          </a:prstGeom>
        </p:spPr>
      </p:pic>
      <p:sp>
        <p:nvSpPr>
          <p:cNvPr id="9" name="CasellaDiTesto 8">
            <a:extLst>
              <a:ext uri="{FF2B5EF4-FFF2-40B4-BE49-F238E27FC236}">
                <a16:creationId xmlns:a16="http://schemas.microsoft.com/office/drawing/2014/main" id="{A6F1069D-BCA4-79EE-E451-DA8FC8EC91EC}"/>
              </a:ext>
            </a:extLst>
          </p:cNvPr>
          <p:cNvSpPr txBox="1"/>
          <p:nvPr/>
        </p:nvSpPr>
        <p:spPr>
          <a:xfrm>
            <a:off x="1636805" y="212396"/>
            <a:ext cx="6094562" cy="307777"/>
          </a:xfrm>
          <a:prstGeom prst="rect">
            <a:avLst/>
          </a:prstGeom>
          <a:noFill/>
        </p:spPr>
        <p:txBody>
          <a:bodyPr wrap="square">
            <a:spAutoFit/>
          </a:bodyPr>
          <a:lstStyle/>
          <a:p>
            <a:r>
              <a:rPr lang="it-IT" sz="1400" b="1" dirty="0"/>
              <a:t>DiabetesObesMetab.2025;27:6078–6083</a:t>
            </a:r>
          </a:p>
        </p:txBody>
      </p:sp>
    </p:spTree>
    <p:extLst>
      <p:ext uri="{BB962C8B-B14F-4D97-AF65-F5344CB8AC3E}">
        <p14:creationId xmlns:p14="http://schemas.microsoft.com/office/powerpoint/2010/main" val="484923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3C12E-A88D-8C21-3303-14FDD2747954}"/>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EC9C4034-5368-1893-2CBE-FBF098AF906B}"/>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A6FB737B-383C-C80C-6A2C-87973CA99846}"/>
              </a:ext>
            </a:extLst>
          </p:cNvPr>
          <p:cNvSpPr txBox="1"/>
          <p:nvPr/>
        </p:nvSpPr>
        <p:spPr>
          <a:xfrm>
            <a:off x="2324400" y="260712"/>
            <a:ext cx="6094562"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SURMOUNT 1 STUDY</a:t>
            </a:r>
            <a:endParaRPr lang="it-IT" sz="2400" dirty="0"/>
          </a:p>
        </p:txBody>
      </p:sp>
      <p:pic>
        <p:nvPicPr>
          <p:cNvPr id="8" name="Immagine 7">
            <a:extLst>
              <a:ext uri="{FF2B5EF4-FFF2-40B4-BE49-F238E27FC236}">
                <a16:creationId xmlns:a16="http://schemas.microsoft.com/office/drawing/2014/main" id="{2AB26F2D-ECC4-7898-113E-26ABBB8242AF}"/>
              </a:ext>
            </a:extLst>
          </p:cNvPr>
          <p:cNvPicPr>
            <a:picLocks noChangeAspect="1"/>
          </p:cNvPicPr>
          <p:nvPr/>
        </p:nvPicPr>
        <p:blipFill>
          <a:blip r:embed="rId2"/>
          <a:stretch>
            <a:fillRect/>
          </a:stretch>
        </p:blipFill>
        <p:spPr>
          <a:xfrm>
            <a:off x="4952362" y="1566154"/>
            <a:ext cx="7239638" cy="4644590"/>
          </a:xfrm>
          <a:prstGeom prst="rect">
            <a:avLst/>
          </a:prstGeom>
        </p:spPr>
      </p:pic>
      <p:grpSp>
        <p:nvGrpSpPr>
          <p:cNvPr id="7" name="Gruppo 6">
            <a:extLst>
              <a:ext uri="{FF2B5EF4-FFF2-40B4-BE49-F238E27FC236}">
                <a16:creationId xmlns:a16="http://schemas.microsoft.com/office/drawing/2014/main" id="{43FABB58-7B10-2393-C340-468C438540EF}"/>
              </a:ext>
            </a:extLst>
          </p:cNvPr>
          <p:cNvGrpSpPr/>
          <p:nvPr/>
        </p:nvGrpSpPr>
        <p:grpSpPr>
          <a:xfrm>
            <a:off x="97276" y="52157"/>
            <a:ext cx="5414002" cy="2700771"/>
            <a:chOff x="97276" y="52157"/>
            <a:chExt cx="5414002" cy="2700771"/>
          </a:xfrm>
        </p:grpSpPr>
        <p:grpSp>
          <p:nvGrpSpPr>
            <p:cNvPr id="2" name="Gruppo 1">
              <a:extLst>
                <a:ext uri="{FF2B5EF4-FFF2-40B4-BE49-F238E27FC236}">
                  <a16:creationId xmlns:a16="http://schemas.microsoft.com/office/drawing/2014/main" id="{55DF0ADD-1F7E-B3C6-7EC0-DF063502006F}"/>
                </a:ext>
              </a:extLst>
            </p:cNvPr>
            <p:cNvGrpSpPr/>
            <p:nvPr/>
          </p:nvGrpSpPr>
          <p:grpSpPr>
            <a:xfrm>
              <a:off x="97276" y="75886"/>
              <a:ext cx="5340486" cy="2677042"/>
              <a:chOff x="272880" y="332943"/>
              <a:chExt cx="6982799" cy="3096057"/>
            </a:xfrm>
          </p:grpSpPr>
          <p:pic>
            <p:nvPicPr>
              <p:cNvPr id="3" name="Immagine 2">
                <a:extLst>
                  <a:ext uri="{FF2B5EF4-FFF2-40B4-BE49-F238E27FC236}">
                    <a16:creationId xmlns:a16="http://schemas.microsoft.com/office/drawing/2014/main" id="{B40D34FD-DEFE-9F06-08F9-1F8F93C26A93}"/>
                  </a:ext>
                </a:extLst>
              </p:cNvPr>
              <p:cNvPicPr>
                <a:picLocks noChangeAspect="1"/>
              </p:cNvPicPr>
              <p:nvPr/>
            </p:nvPicPr>
            <p:blipFill>
              <a:blip r:embed="rId3"/>
              <a:stretch>
                <a:fillRect/>
              </a:stretch>
            </p:blipFill>
            <p:spPr>
              <a:xfrm>
                <a:off x="272880" y="332943"/>
                <a:ext cx="6982799" cy="3096057"/>
              </a:xfrm>
              <a:prstGeom prst="rect">
                <a:avLst/>
              </a:prstGeom>
            </p:spPr>
          </p:pic>
          <p:sp>
            <p:nvSpPr>
              <p:cNvPr id="5" name="CasellaDiTesto 4">
                <a:extLst>
                  <a:ext uri="{FF2B5EF4-FFF2-40B4-BE49-F238E27FC236}">
                    <a16:creationId xmlns:a16="http://schemas.microsoft.com/office/drawing/2014/main" id="{4E016E31-BDE2-9392-A08F-D34E0A0DD0D8}"/>
                  </a:ext>
                </a:extLst>
              </p:cNvPr>
              <p:cNvSpPr txBox="1"/>
              <p:nvPr/>
            </p:nvSpPr>
            <p:spPr>
              <a:xfrm>
                <a:off x="1748790" y="501134"/>
                <a:ext cx="1890521" cy="302558"/>
              </a:xfrm>
              <a:prstGeom prst="rect">
                <a:avLst/>
              </a:prstGeom>
              <a:noFill/>
            </p:spPr>
            <p:txBody>
              <a:bodyPr wrap="square">
                <a:spAutoFit/>
              </a:bodyPr>
              <a:lstStyle/>
              <a:p>
                <a:r>
                  <a:rPr lang="it-IT" sz="1100" b="1" dirty="0"/>
                  <a:t>2025, 17, 1216 </a:t>
                </a:r>
              </a:p>
            </p:txBody>
          </p:sp>
        </p:grpSp>
        <p:sp>
          <p:nvSpPr>
            <p:cNvPr id="6" name="Rettangolo 5">
              <a:extLst>
                <a:ext uri="{FF2B5EF4-FFF2-40B4-BE49-F238E27FC236}">
                  <a16:creationId xmlns:a16="http://schemas.microsoft.com/office/drawing/2014/main" id="{C800B719-99CE-B5A9-6041-11D71748E1F5}"/>
                </a:ext>
              </a:extLst>
            </p:cNvPr>
            <p:cNvSpPr/>
            <p:nvPr/>
          </p:nvSpPr>
          <p:spPr>
            <a:xfrm>
              <a:off x="4770408" y="52157"/>
              <a:ext cx="740870" cy="504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294340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AC74C-B657-CC19-7836-B70281B97470}"/>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E5ADFC11-A0FF-CAA4-7A59-D3707061218B}"/>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B2E4AC8-52F3-E647-292F-1BC02C51D43D}"/>
              </a:ext>
            </a:extLst>
          </p:cNvPr>
          <p:cNvSpPr/>
          <p:nvPr/>
        </p:nvSpPr>
        <p:spPr>
          <a:xfrm>
            <a:off x="3479165" y="3358896"/>
            <a:ext cx="4581525" cy="3320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8CF9397E-E9C7-A41E-0AF4-B7A5618D63E0}"/>
              </a:ext>
            </a:extLst>
          </p:cNvPr>
          <p:cNvSpPr txBox="1"/>
          <p:nvPr/>
        </p:nvSpPr>
        <p:spPr>
          <a:xfrm>
            <a:off x="2324400" y="260712"/>
            <a:ext cx="6094562"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SURMOUNT 1 STUDY</a:t>
            </a:r>
            <a:endParaRPr lang="it-IT" sz="2400" dirty="0"/>
          </a:p>
        </p:txBody>
      </p:sp>
      <p:grpSp>
        <p:nvGrpSpPr>
          <p:cNvPr id="2" name="Gruppo 1">
            <a:extLst>
              <a:ext uri="{FF2B5EF4-FFF2-40B4-BE49-F238E27FC236}">
                <a16:creationId xmlns:a16="http://schemas.microsoft.com/office/drawing/2014/main" id="{F8F2AACA-E9D7-B380-CA11-C6B1E69499A4}"/>
              </a:ext>
            </a:extLst>
          </p:cNvPr>
          <p:cNvGrpSpPr/>
          <p:nvPr/>
        </p:nvGrpSpPr>
        <p:grpSpPr>
          <a:xfrm>
            <a:off x="0" y="0"/>
            <a:ext cx="12192184" cy="1030393"/>
            <a:chOff x="1" y="1"/>
            <a:chExt cx="12192184" cy="1030393"/>
          </a:xfrm>
        </p:grpSpPr>
        <p:sp>
          <p:nvSpPr>
            <p:cNvPr id="3" name="object 2">
              <a:extLst>
                <a:ext uri="{FF2B5EF4-FFF2-40B4-BE49-F238E27FC236}">
                  <a16:creationId xmlns:a16="http://schemas.microsoft.com/office/drawing/2014/main" id="{0F35CCE5-BF2F-E749-ADEF-4F910ECEA811}"/>
                </a:ext>
              </a:extLst>
            </p:cNvPr>
            <p:cNvSpPr/>
            <p:nvPr/>
          </p:nvSpPr>
          <p:spPr>
            <a:xfrm>
              <a:off x="431985" y="251188"/>
              <a:ext cx="11760200" cy="489373"/>
            </a:xfrm>
            <a:custGeom>
              <a:avLst/>
              <a:gdLst/>
              <a:ahLst/>
              <a:cxnLst/>
              <a:rect l="l" t="t" r="r" b="b"/>
              <a:pathLst>
                <a:path w="8820150" h="367030">
                  <a:moveTo>
                    <a:pt x="8820010" y="0"/>
                  </a:moveTo>
                  <a:lnTo>
                    <a:pt x="0" y="0"/>
                  </a:lnTo>
                  <a:lnTo>
                    <a:pt x="0" y="366420"/>
                  </a:lnTo>
                  <a:lnTo>
                    <a:pt x="8820010" y="366420"/>
                  </a:lnTo>
                  <a:lnTo>
                    <a:pt x="8820010" y="0"/>
                  </a:lnTo>
                  <a:close/>
                </a:path>
              </a:pathLst>
            </a:custGeom>
            <a:solidFill>
              <a:srgbClr val="002060"/>
            </a:solidFill>
          </p:spPr>
          <p:txBody>
            <a:bodyPr wrap="square" lIns="0" tIns="0" rIns="0" bIns="0" rtlCol="0"/>
            <a:lstStyle/>
            <a:p>
              <a:endParaRPr sz="2400" dirty="0"/>
            </a:p>
          </p:txBody>
        </p:sp>
        <p:sp>
          <p:nvSpPr>
            <p:cNvPr id="5" name="object 5">
              <a:extLst>
                <a:ext uri="{FF2B5EF4-FFF2-40B4-BE49-F238E27FC236}">
                  <a16:creationId xmlns:a16="http://schemas.microsoft.com/office/drawing/2014/main" id="{024D34C9-DB0D-77FE-3A4D-D9D872893298}"/>
                </a:ext>
              </a:extLst>
            </p:cNvPr>
            <p:cNvSpPr/>
            <p:nvPr/>
          </p:nvSpPr>
          <p:spPr>
            <a:xfrm>
              <a:off x="1" y="1"/>
              <a:ext cx="607060" cy="1030393"/>
            </a:xfrm>
            <a:custGeom>
              <a:avLst/>
              <a:gdLst/>
              <a:ahLst/>
              <a:cxnLst/>
              <a:rect l="l" t="t" r="r" b="b"/>
              <a:pathLst>
                <a:path w="455295" h="772795">
                  <a:moveTo>
                    <a:pt x="202934" y="0"/>
                  </a:moveTo>
                  <a:lnTo>
                    <a:pt x="0" y="0"/>
                  </a:lnTo>
                  <a:lnTo>
                    <a:pt x="0" y="768186"/>
                  </a:lnTo>
                  <a:lnTo>
                    <a:pt x="7449" y="769487"/>
                  </a:lnTo>
                  <a:lnTo>
                    <a:pt x="54173" y="772182"/>
                  </a:lnTo>
                  <a:lnTo>
                    <a:pt x="100897" y="769487"/>
                  </a:lnTo>
                  <a:lnTo>
                    <a:pt x="146038" y="761601"/>
                  </a:lnTo>
                  <a:lnTo>
                    <a:pt x="189295" y="748825"/>
                  </a:lnTo>
                  <a:lnTo>
                    <a:pt x="230367" y="731460"/>
                  </a:lnTo>
                  <a:lnTo>
                    <a:pt x="268955" y="709807"/>
                  </a:lnTo>
                  <a:lnTo>
                    <a:pt x="304757" y="684165"/>
                  </a:lnTo>
                  <a:lnTo>
                    <a:pt x="337473" y="654836"/>
                  </a:lnTo>
                  <a:lnTo>
                    <a:pt x="366802" y="622120"/>
                  </a:lnTo>
                  <a:lnTo>
                    <a:pt x="392444" y="586318"/>
                  </a:lnTo>
                  <a:lnTo>
                    <a:pt x="414097" y="547730"/>
                  </a:lnTo>
                  <a:lnTo>
                    <a:pt x="431462" y="506657"/>
                  </a:lnTo>
                  <a:lnTo>
                    <a:pt x="444238" y="463400"/>
                  </a:lnTo>
                  <a:lnTo>
                    <a:pt x="452124" y="418259"/>
                  </a:lnTo>
                  <a:lnTo>
                    <a:pt x="454820" y="371535"/>
                  </a:lnTo>
                  <a:lnTo>
                    <a:pt x="452124" y="324809"/>
                  </a:lnTo>
                  <a:lnTo>
                    <a:pt x="444238" y="279666"/>
                  </a:lnTo>
                  <a:lnTo>
                    <a:pt x="431462" y="236407"/>
                  </a:lnTo>
                  <a:lnTo>
                    <a:pt x="414097" y="195333"/>
                  </a:lnTo>
                  <a:lnTo>
                    <a:pt x="392444" y="156744"/>
                  </a:lnTo>
                  <a:lnTo>
                    <a:pt x="366802" y="120940"/>
                  </a:lnTo>
                  <a:lnTo>
                    <a:pt x="337473" y="88224"/>
                  </a:lnTo>
                  <a:lnTo>
                    <a:pt x="304757" y="58894"/>
                  </a:lnTo>
                  <a:lnTo>
                    <a:pt x="268955" y="33252"/>
                  </a:lnTo>
                  <a:lnTo>
                    <a:pt x="230367" y="11598"/>
                  </a:lnTo>
                  <a:lnTo>
                    <a:pt x="202934" y="0"/>
                  </a:lnTo>
                  <a:close/>
                </a:path>
              </a:pathLst>
            </a:custGeom>
            <a:solidFill>
              <a:srgbClr val="002060"/>
            </a:solidFill>
          </p:spPr>
          <p:txBody>
            <a:bodyPr wrap="square" lIns="0" tIns="0" rIns="0" bIns="0" rtlCol="0"/>
            <a:lstStyle/>
            <a:p>
              <a:endParaRPr sz="2400"/>
            </a:p>
          </p:txBody>
        </p:sp>
      </p:grpSp>
      <p:sp>
        <p:nvSpPr>
          <p:cNvPr id="6" name="CasellaDiTesto 5">
            <a:extLst>
              <a:ext uri="{FF2B5EF4-FFF2-40B4-BE49-F238E27FC236}">
                <a16:creationId xmlns:a16="http://schemas.microsoft.com/office/drawing/2014/main" id="{79765B4E-8B01-F5F6-7C37-AC50E0947C0B}"/>
              </a:ext>
            </a:extLst>
          </p:cNvPr>
          <p:cNvSpPr txBox="1"/>
          <p:nvPr/>
        </p:nvSpPr>
        <p:spPr>
          <a:xfrm>
            <a:off x="2770632" y="268077"/>
            <a:ext cx="6163056" cy="523220"/>
          </a:xfrm>
          <a:prstGeom prst="rect">
            <a:avLst/>
          </a:prstGeom>
          <a:noFill/>
        </p:spPr>
        <p:txBody>
          <a:bodyPr wrap="square" rtlCol="0">
            <a:spAutoFit/>
          </a:bodyPr>
          <a:lstStyle/>
          <a:p>
            <a:pPr algn="ctr"/>
            <a:r>
              <a:rPr lang="it-IT" sz="2800" b="1" dirty="0">
                <a:solidFill>
                  <a:srgbClr val="FFFFFF"/>
                </a:solidFill>
                <a:latin typeface="Montserrat" pitchFamily="2" charset="77"/>
                <a:ea typeface="+mj-ea"/>
                <a:cs typeface="+mj-cs"/>
              </a:rPr>
              <a:t>RESULTS</a:t>
            </a:r>
            <a:endParaRPr lang="it-IT" sz="2800" dirty="0"/>
          </a:p>
        </p:txBody>
      </p:sp>
      <p:pic>
        <p:nvPicPr>
          <p:cNvPr id="7" name="Immagine 6">
            <a:extLst>
              <a:ext uri="{FF2B5EF4-FFF2-40B4-BE49-F238E27FC236}">
                <a16:creationId xmlns:a16="http://schemas.microsoft.com/office/drawing/2014/main" id="{9770EC39-BDAE-EB1D-92B9-C8A7C4838A32}"/>
              </a:ext>
            </a:extLst>
          </p:cNvPr>
          <p:cNvPicPr>
            <a:picLocks noChangeAspect="1"/>
          </p:cNvPicPr>
          <p:nvPr/>
        </p:nvPicPr>
        <p:blipFill>
          <a:blip r:embed="rId2"/>
          <a:stretch>
            <a:fillRect/>
          </a:stretch>
        </p:blipFill>
        <p:spPr>
          <a:xfrm>
            <a:off x="2807458" y="1320567"/>
            <a:ext cx="6577084" cy="2581957"/>
          </a:xfrm>
          <a:prstGeom prst="rect">
            <a:avLst/>
          </a:prstGeom>
        </p:spPr>
      </p:pic>
      <p:sp>
        <p:nvSpPr>
          <p:cNvPr id="8" name="CasellaDiTesto 7">
            <a:extLst>
              <a:ext uri="{FF2B5EF4-FFF2-40B4-BE49-F238E27FC236}">
                <a16:creationId xmlns:a16="http://schemas.microsoft.com/office/drawing/2014/main" id="{9C8A6B6B-425E-2B82-1CCD-3CCBD08A6528}"/>
              </a:ext>
            </a:extLst>
          </p:cNvPr>
          <p:cNvSpPr txBox="1"/>
          <p:nvPr/>
        </p:nvSpPr>
        <p:spPr>
          <a:xfrm>
            <a:off x="7827247" y="5311423"/>
            <a:ext cx="4227872" cy="1546577"/>
          </a:xfrm>
          <a:prstGeom prst="rect">
            <a:avLst/>
          </a:prstGeom>
          <a:noFill/>
        </p:spPr>
        <p:txBody>
          <a:bodyPr wrap="square">
            <a:spAutoFit/>
          </a:bodyPr>
          <a:lstStyle/>
          <a:p>
            <a:pPr algn="just"/>
            <a:r>
              <a:rPr lang="en-US" sz="1050" b="1" dirty="0"/>
              <a:t>Figure 2. </a:t>
            </a:r>
            <a:r>
              <a:rPr lang="en-US" sz="1050" dirty="0"/>
              <a:t>Box plots showing baseline and 12-week follow-up changes in body weight (A), fat mass (B), and fat free mass (C) in both groups study. The horizontal bars represent the median values. Lower and upper boundaries of the box represent the first and the third quartile, respectively. Lower and upper error bars represent the minimum and the maximum value, respectively. </a:t>
            </a:r>
          </a:p>
          <a:p>
            <a:pPr algn="just"/>
            <a:r>
              <a:rPr lang="en-GB" sz="1050" b="1" baseline="30000" dirty="0">
                <a:latin typeface="Palatino Linotype" panose="02040502050505030304" pitchFamily="18" charset="0"/>
                <a:ea typeface="Times New Roman" panose="02020603050405020304" pitchFamily="18" charset="0"/>
                <a:cs typeface="Cordia New" panose="020B0304020202020204" pitchFamily="34" charset="-34"/>
              </a:rPr>
              <a:t>a</a:t>
            </a:r>
            <a:r>
              <a:rPr lang="en-GB" sz="1050" b="1" dirty="0">
                <a:latin typeface="Palatino Linotype" panose="02040502050505030304" pitchFamily="18" charset="0"/>
                <a:ea typeface="Times New Roman" panose="02020603050405020304" pitchFamily="18" charset="0"/>
                <a:cs typeface="Cordia New" panose="020B0304020202020204" pitchFamily="34" charset="-34"/>
              </a:rPr>
              <a:t>12-week follow-up vs baseline</a:t>
            </a:r>
          </a:p>
          <a:p>
            <a:pPr algn="just"/>
            <a:r>
              <a:rPr lang="en-GB" sz="1050" b="1" baseline="30000" dirty="0">
                <a:latin typeface="Palatino Linotype" panose="02040502050505030304" pitchFamily="18" charset="0"/>
                <a:ea typeface="Times New Roman" panose="02020603050405020304" pitchFamily="18" charset="0"/>
                <a:cs typeface="Cordia New" panose="020B0304020202020204" pitchFamily="34" charset="-34"/>
              </a:rPr>
              <a:t>b</a:t>
            </a:r>
            <a:r>
              <a:rPr lang="en-GB" sz="1050" b="1" dirty="0">
                <a:latin typeface="Palatino Linotype" panose="02040502050505030304" pitchFamily="18" charset="0"/>
                <a:ea typeface="Times New Roman" panose="02020603050405020304" pitchFamily="18" charset="0"/>
                <a:cs typeface="Cordia New" panose="020B0304020202020204" pitchFamily="34" charset="-34"/>
              </a:rPr>
              <a:t>12-week follow-up TZP+LEKT vs LCD</a:t>
            </a:r>
            <a:endParaRPr lang="it-IT" sz="1050" b="1" dirty="0">
              <a:latin typeface="Palatino Linotype" panose="02040502050505030304" pitchFamily="18" charset="0"/>
              <a:ea typeface="Times New Roman" panose="02020603050405020304" pitchFamily="18" charset="0"/>
              <a:cs typeface="Cordia New" panose="020B0304020202020204" pitchFamily="34" charset="-34"/>
            </a:endParaRPr>
          </a:p>
          <a:p>
            <a:pPr algn="just"/>
            <a:endParaRPr lang="it-IT" sz="1050" dirty="0"/>
          </a:p>
        </p:txBody>
      </p:sp>
      <p:pic>
        <p:nvPicPr>
          <p:cNvPr id="9" name="Immagine 8">
            <a:extLst>
              <a:ext uri="{FF2B5EF4-FFF2-40B4-BE49-F238E27FC236}">
                <a16:creationId xmlns:a16="http://schemas.microsoft.com/office/drawing/2014/main" id="{7B00B717-7EC3-B3CD-5565-21F9699059D8}"/>
              </a:ext>
            </a:extLst>
          </p:cNvPr>
          <p:cNvPicPr>
            <a:picLocks noChangeAspect="1"/>
          </p:cNvPicPr>
          <p:nvPr/>
        </p:nvPicPr>
        <p:blipFill>
          <a:blip r:embed="rId3"/>
          <a:stretch>
            <a:fillRect/>
          </a:stretch>
        </p:blipFill>
        <p:spPr>
          <a:xfrm>
            <a:off x="3012746" y="949659"/>
            <a:ext cx="5197117" cy="2655186"/>
          </a:xfrm>
          <a:prstGeom prst="rect">
            <a:avLst/>
          </a:prstGeom>
        </p:spPr>
      </p:pic>
      <p:pic>
        <p:nvPicPr>
          <p:cNvPr id="10" name="Immagine 9">
            <a:extLst>
              <a:ext uri="{FF2B5EF4-FFF2-40B4-BE49-F238E27FC236}">
                <a16:creationId xmlns:a16="http://schemas.microsoft.com/office/drawing/2014/main" id="{5470F4BD-E9DA-B37E-9DE5-D288B528191E}"/>
              </a:ext>
            </a:extLst>
          </p:cNvPr>
          <p:cNvPicPr>
            <a:picLocks noChangeAspect="1"/>
          </p:cNvPicPr>
          <p:nvPr/>
        </p:nvPicPr>
        <p:blipFill>
          <a:blip r:embed="rId4"/>
          <a:srcRect r="16597"/>
          <a:stretch/>
        </p:blipFill>
        <p:spPr>
          <a:xfrm>
            <a:off x="326825" y="3658729"/>
            <a:ext cx="3496428" cy="2888706"/>
          </a:xfrm>
          <a:prstGeom prst="rect">
            <a:avLst/>
          </a:prstGeom>
        </p:spPr>
      </p:pic>
      <p:grpSp>
        <p:nvGrpSpPr>
          <p:cNvPr id="12" name="Gruppo 11">
            <a:extLst>
              <a:ext uri="{FF2B5EF4-FFF2-40B4-BE49-F238E27FC236}">
                <a16:creationId xmlns:a16="http://schemas.microsoft.com/office/drawing/2014/main" id="{A7B6D520-16E3-AC79-DC70-E4BC8A57833C}"/>
              </a:ext>
            </a:extLst>
          </p:cNvPr>
          <p:cNvGrpSpPr/>
          <p:nvPr/>
        </p:nvGrpSpPr>
        <p:grpSpPr>
          <a:xfrm>
            <a:off x="3909923" y="3763207"/>
            <a:ext cx="3576727" cy="2975955"/>
            <a:chOff x="3953260" y="3975753"/>
            <a:chExt cx="3402761" cy="2763409"/>
          </a:xfrm>
        </p:grpSpPr>
        <p:pic>
          <p:nvPicPr>
            <p:cNvPr id="13" name="Immagine 12">
              <a:extLst>
                <a:ext uri="{FF2B5EF4-FFF2-40B4-BE49-F238E27FC236}">
                  <a16:creationId xmlns:a16="http://schemas.microsoft.com/office/drawing/2014/main" id="{781785FE-E5A9-9740-9F99-C280FAE4D3E5}"/>
                </a:ext>
              </a:extLst>
            </p:cNvPr>
            <p:cNvPicPr>
              <a:picLocks noChangeAspect="1"/>
            </p:cNvPicPr>
            <p:nvPr/>
          </p:nvPicPr>
          <p:blipFill>
            <a:blip r:embed="rId5"/>
            <a:stretch>
              <a:fillRect/>
            </a:stretch>
          </p:blipFill>
          <p:spPr>
            <a:xfrm>
              <a:off x="3953260" y="3975753"/>
              <a:ext cx="3316091" cy="2763409"/>
            </a:xfrm>
            <a:prstGeom prst="rect">
              <a:avLst/>
            </a:prstGeom>
          </p:spPr>
        </p:pic>
        <p:sp>
          <p:nvSpPr>
            <p:cNvPr id="15" name="Rettangolo 14">
              <a:extLst>
                <a:ext uri="{FF2B5EF4-FFF2-40B4-BE49-F238E27FC236}">
                  <a16:creationId xmlns:a16="http://schemas.microsoft.com/office/drawing/2014/main" id="{9E44BA94-C184-B1C7-F50C-BCA11662BEAF}"/>
                </a:ext>
              </a:extLst>
            </p:cNvPr>
            <p:cNvSpPr/>
            <p:nvPr/>
          </p:nvSpPr>
          <p:spPr>
            <a:xfrm>
              <a:off x="7151914" y="4691198"/>
              <a:ext cx="204107" cy="7053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74406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60F29-EEE7-374A-3696-2C5A441DBDDA}"/>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379F2037-7769-5B15-13CD-5EFC56FC31F6}"/>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DC4A4A1C-8359-EC93-3F25-D63DBE17BEBF}"/>
              </a:ext>
            </a:extLst>
          </p:cNvPr>
          <p:cNvSpPr/>
          <p:nvPr/>
        </p:nvSpPr>
        <p:spPr>
          <a:xfrm>
            <a:off x="3479165" y="3358896"/>
            <a:ext cx="4581525" cy="3320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62B5BB44-AB97-7692-4653-59549A1B4BD8}"/>
              </a:ext>
            </a:extLst>
          </p:cNvPr>
          <p:cNvSpPr txBox="1"/>
          <p:nvPr/>
        </p:nvSpPr>
        <p:spPr>
          <a:xfrm>
            <a:off x="2324400" y="260712"/>
            <a:ext cx="6094562"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SURMOUNT 1 STUDY</a:t>
            </a:r>
            <a:endParaRPr lang="it-IT" sz="2400" dirty="0"/>
          </a:p>
        </p:txBody>
      </p:sp>
      <p:grpSp>
        <p:nvGrpSpPr>
          <p:cNvPr id="2" name="Gruppo 1">
            <a:extLst>
              <a:ext uri="{FF2B5EF4-FFF2-40B4-BE49-F238E27FC236}">
                <a16:creationId xmlns:a16="http://schemas.microsoft.com/office/drawing/2014/main" id="{78A767E4-126E-DA24-4F57-9D00EF774AA2}"/>
              </a:ext>
            </a:extLst>
          </p:cNvPr>
          <p:cNvGrpSpPr/>
          <p:nvPr/>
        </p:nvGrpSpPr>
        <p:grpSpPr>
          <a:xfrm>
            <a:off x="0" y="0"/>
            <a:ext cx="12192184" cy="1030393"/>
            <a:chOff x="1" y="1"/>
            <a:chExt cx="12192184" cy="1030393"/>
          </a:xfrm>
          <a:solidFill>
            <a:srgbClr val="002060"/>
          </a:solidFill>
        </p:grpSpPr>
        <p:sp>
          <p:nvSpPr>
            <p:cNvPr id="3" name="object 2">
              <a:extLst>
                <a:ext uri="{FF2B5EF4-FFF2-40B4-BE49-F238E27FC236}">
                  <a16:creationId xmlns:a16="http://schemas.microsoft.com/office/drawing/2014/main" id="{37DCABFD-2B4A-E39E-3FEF-7BF6A9C1E74A}"/>
                </a:ext>
              </a:extLst>
            </p:cNvPr>
            <p:cNvSpPr/>
            <p:nvPr/>
          </p:nvSpPr>
          <p:spPr>
            <a:xfrm>
              <a:off x="431985" y="251188"/>
              <a:ext cx="11760200" cy="489373"/>
            </a:xfrm>
            <a:custGeom>
              <a:avLst/>
              <a:gdLst/>
              <a:ahLst/>
              <a:cxnLst/>
              <a:rect l="l" t="t" r="r" b="b"/>
              <a:pathLst>
                <a:path w="8820150" h="367030">
                  <a:moveTo>
                    <a:pt x="8820010" y="0"/>
                  </a:moveTo>
                  <a:lnTo>
                    <a:pt x="0" y="0"/>
                  </a:lnTo>
                  <a:lnTo>
                    <a:pt x="0" y="366420"/>
                  </a:lnTo>
                  <a:lnTo>
                    <a:pt x="8820010" y="366420"/>
                  </a:lnTo>
                  <a:lnTo>
                    <a:pt x="8820010" y="0"/>
                  </a:lnTo>
                  <a:close/>
                </a:path>
              </a:pathLst>
            </a:custGeom>
            <a:grpFill/>
          </p:spPr>
          <p:txBody>
            <a:bodyPr wrap="square" lIns="0" tIns="0" rIns="0" bIns="0" rtlCol="0"/>
            <a:lstStyle/>
            <a:p>
              <a:endParaRPr sz="2400" dirty="0"/>
            </a:p>
          </p:txBody>
        </p:sp>
        <p:sp>
          <p:nvSpPr>
            <p:cNvPr id="5" name="object 5">
              <a:extLst>
                <a:ext uri="{FF2B5EF4-FFF2-40B4-BE49-F238E27FC236}">
                  <a16:creationId xmlns:a16="http://schemas.microsoft.com/office/drawing/2014/main" id="{4D9FCFCE-2B61-F494-944C-47AB4146AE08}"/>
                </a:ext>
              </a:extLst>
            </p:cNvPr>
            <p:cNvSpPr/>
            <p:nvPr/>
          </p:nvSpPr>
          <p:spPr>
            <a:xfrm>
              <a:off x="1" y="1"/>
              <a:ext cx="607060" cy="1030393"/>
            </a:xfrm>
            <a:custGeom>
              <a:avLst/>
              <a:gdLst/>
              <a:ahLst/>
              <a:cxnLst/>
              <a:rect l="l" t="t" r="r" b="b"/>
              <a:pathLst>
                <a:path w="455295" h="772795">
                  <a:moveTo>
                    <a:pt x="202934" y="0"/>
                  </a:moveTo>
                  <a:lnTo>
                    <a:pt x="0" y="0"/>
                  </a:lnTo>
                  <a:lnTo>
                    <a:pt x="0" y="768186"/>
                  </a:lnTo>
                  <a:lnTo>
                    <a:pt x="7449" y="769487"/>
                  </a:lnTo>
                  <a:lnTo>
                    <a:pt x="54173" y="772182"/>
                  </a:lnTo>
                  <a:lnTo>
                    <a:pt x="100897" y="769487"/>
                  </a:lnTo>
                  <a:lnTo>
                    <a:pt x="146038" y="761601"/>
                  </a:lnTo>
                  <a:lnTo>
                    <a:pt x="189295" y="748825"/>
                  </a:lnTo>
                  <a:lnTo>
                    <a:pt x="230367" y="731460"/>
                  </a:lnTo>
                  <a:lnTo>
                    <a:pt x="268955" y="709807"/>
                  </a:lnTo>
                  <a:lnTo>
                    <a:pt x="304757" y="684165"/>
                  </a:lnTo>
                  <a:lnTo>
                    <a:pt x="337473" y="654836"/>
                  </a:lnTo>
                  <a:lnTo>
                    <a:pt x="366802" y="622120"/>
                  </a:lnTo>
                  <a:lnTo>
                    <a:pt x="392444" y="586318"/>
                  </a:lnTo>
                  <a:lnTo>
                    <a:pt x="414097" y="547730"/>
                  </a:lnTo>
                  <a:lnTo>
                    <a:pt x="431462" y="506657"/>
                  </a:lnTo>
                  <a:lnTo>
                    <a:pt x="444238" y="463400"/>
                  </a:lnTo>
                  <a:lnTo>
                    <a:pt x="452124" y="418259"/>
                  </a:lnTo>
                  <a:lnTo>
                    <a:pt x="454820" y="371535"/>
                  </a:lnTo>
                  <a:lnTo>
                    <a:pt x="452124" y="324809"/>
                  </a:lnTo>
                  <a:lnTo>
                    <a:pt x="444238" y="279666"/>
                  </a:lnTo>
                  <a:lnTo>
                    <a:pt x="431462" y="236407"/>
                  </a:lnTo>
                  <a:lnTo>
                    <a:pt x="414097" y="195333"/>
                  </a:lnTo>
                  <a:lnTo>
                    <a:pt x="392444" y="156744"/>
                  </a:lnTo>
                  <a:lnTo>
                    <a:pt x="366802" y="120940"/>
                  </a:lnTo>
                  <a:lnTo>
                    <a:pt x="337473" y="88224"/>
                  </a:lnTo>
                  <a:lnTo>
                    <a:pt x="304757" y="58894"/>
                  </a:lnTo>
                  <a:lnTo>
                    <a:pt x="268955" y="33252"/>
                  </a:lnTo>
                  <a:lnTo>
                    <a:pt x="230367" y="11598"/>
                  </a:lnTo>
                  <a:lnTo>
                    <a:pt x="202934" y="0"/>
                  </a:lnTo>
                  <a:close/>
                </a:path>
              </a:pathLst>
            </a:custGeom>
            <a:grpFill/>
          </p:spPr>
          <p:txBody>
            <a:bodyPr wrap="square" lIns="0" tIns="0" rIns="0" bIns="0" rtlCol="0"/>
            <a:lstStyle/>
            <a:p>
              <a:endParaRPr sz="2400"/>
            </a:p>
          </p:txBody>
        </p:sp>
      </p:grpSp>
      <p:pic>
        <p:nvPicPr>
          <p:cNvPr id="6" name="Immagine 5">
            <a:extLst>
              <a:ext uri="{FF2B5EF4-FFF2-40B4-BE49-F238E27FC236}">
                <a16:creationId xmlns:a16="http://schemas.microsoft.com/office/drawing/2014/main" id="{A4FEC2E6-446C-0935-A43E-921AA87F59AA}"/>
              </a:ext>
            </a:extLst>
          </p:cNvPr>
          <p:cNvPicPr>
            <a:picLocks noChangeAspect="1"/>
          </p:cNvPicPr>
          <p:nvPr/>
        </p:nvPicPr>
        <p:blipFill>
          <a:blip r:embed="rId2"/>
          <a:stretch>
            <a:fillRect/>
          </a:stretch>
        </p:blipFill>
        <p:spPr>
          <a:xfrm>
            <a:off x="1207230" y="1304395"/>
            <a:ext cx="6706536" cy="3458058"/>
          </a:xfrm>
          <a:prstGeom prst="rect">
            <a:avLst/>
          </a:prstGeom>
        </p:spPr>
      </p:pic>
      <p:sp>
        <p:nvSpPr>
          <p:cNvPr id="7" name="CasellaDiTesto 6">
            <a:extLst>
              <a:ext uri="{FF2B5EF4-FFF2-40B4-BE49-F238E27FC236}">
                <a16:creationId xmlns:a16="http://schemas.microsoft.com/office/drawing/2014/main" id="{CC633A0D-4D9E-9C3A-27AE-37AA7C7530E9}"/>
              </a:ext>
            </a:extLst>
          </p:cNvPr>
          <p:cNvSpPr txBox="1"/>
          <p:nvPr/>
        </p:nvSpPr>
        <p:spPr>
          <a:xfrm>
            <a:off x="2770632" y="268077"/>
            <a:ext cx="6163056" cy="523220"/>
          </a:xfrm>
          <a:prstGeom prst="rect">
            <a:avLst/>
          </a:prstGeom>
          <a:noFill/>
        </p:spPr>
        <p:txBody>
          <a:bodyPr wrap="square" rtlCol="0">
            <a:spAutoFit/>
          </a:bodyPr>
          <a:lstStyle/>
          <a:p>
            <a:pPr algn="ctr"/>
            <a:r>
              <a:rPr lang="it-IT" sz="2800" b="1" dirty="0">
                <a:solidFill>
                  <a:srgbClr val="FFFFFF"/>
                </a:solidFill>
                <a:latin typeface="Montserrat" pitchFamily="2" charset="77"/>
                <a:ea typeface="+mj-ea"/>
                <a:cs typeface="+mj-cs"/>
              </a:rPr>
              <a:t>RESULTS</a:t>
            </a:r>
            <a:endParaRPr lang="it-IT" sz="2800" dirty="0"/>
          </a:p>
        </p:txBody>
      </p:sp>
      <p:pic>
        <p:nvPicPr>
          <p:cNvPr id="8" name="Immagine 7">
            <a:extLst>
              <a:ext uri="{FF2B5EF4-FFF2-40B4-BE49-F238E27FC236}">
                <a16:creationId xmlns:a16="http://schemas.microsoft.com/office/drawing/2014/main" id="{4D90B57F-342B-68E4-0AA7-A8CADC6FC6B7}"/>
              </a:ext>
            </a:extLst>
          </p:cNvPr>
          <p:cNvPicPr>
            <a:picLocks noChangeAspect="1"/>
          </p:cNvPicPr>
          <p:nvPr/>
        </p:nvPicPr>
        <p:blipFill>
          <a:blip r:embed="rId3"/>
          <a:stretch>
            <a:fillRect/>
          </a:stretch>
        </p:blipFill>
        <p:spPr>
          <a:xfrm>
            <a:off x="8397706" y="2859502"/>
            <a:ext cx="1867161" cy="1124107"/>
          </a:xfrm>
          <a:prstGeom prst="rect">
            <a:avLst/>
          </a:prstGeom>
        </p:spPr>
      </p:pic>
      <p:sp>
        <p:nvSpPr>
          <p:cNvPr id="9" name="CasellaDiTesto 8">
            <a:extLst>
              <a:ext uri="{FF2B5EF4-FFF2-40B4-BE49-F238E27FC236}">
                <a16:creationId xmlns:a16="http://schemas.microsoft.com/office/drawing/2014/main" id="{48DA5EE0-F0A2-3B18-C61E-5098016723A5}"/>
              </a:ext>
            </a:extLst>
          </p:cNvPr>
          <p:cNvSpPr txBox="1"/>
          <p:nvPr/>
        </p:nvSpPr>
        <p:spPr>
          <a:xfrm>
            <a:off x="2717165" y="1884073"/>
            <a:ext cx="682809" cy="246221"/>
          </a:xfrm>
          <a:prstGeom prst="rect">
            <a:avLst/>
          </a:prstGeom>
          <a:noFill/>
        </p:spPr>
        <p:txBody>
          <a:bodyPr wrap="square">
            <a:spAutoFit/>
          </a:bodyPr>
          <a:lstStyle/>
          <a:p>
            <a:r>
              <a:rPr lang="en-US" sz="1000" b="1" i="0" u="none" strike="noStrike" baseline="0" dirty="0">
                <a:solidFill>
                  <a:srgbClr val="00B050"/>
                </a:solidFill>
                <a:latin typeface="Palatino Linotype" panose="02040502050505030304" pitchFamily="18" charset="0"/>
              </a:rPr>
              <a:t>p=0.691</a:t>
            </a:r>
            <a:endParaRPr lang="it-IT" sz="1000" b="1" dirty="0">
              <a:solidFill>
                <a:srgbClr val="C00000"/>
              </a:solidFill>
            </a:endParaRPr>
          </a:p>
        </p:txBody>
      </p:sp>
      <p:sp>
        <p:nvSpPr>
          <p:cNvPr id="10" name="CasellaDiTesto 9">
            <a:extLst>
              <a:ext uri="{FF2B5EF4-FFF2-40B4-BE49-F238E27FC236}">
                <a16:creationId xmlns:a16="http://schemas.microsoft.com/office/drawing/2014/main" id="{A8F3F8E2-C7B5-04BE-073D-2A128AF7F4E7}"/>
              </a:ext>
            </a:extLst>
          </p:cNvPr>
          <p:cNvSpPr txBox="1"/>
          <p:nvPr/>
        </p:nvSpPr>
        <p:spPr>
          <a:xfrm>
            <a:off x="3535037" y="1881982"/>
            <a:ext cx="786661" cy="253916"/>
          </a:xfrm>
          <a:prstGeom prst="rect">
            <a:avLst/>
          </a:prstGeom>
          <a:noFill/>
        </p:spPr>
        <p:txBody>
          <a:bodyPr wrap="square">
            <a:spAutoFit/>
          </a:bodyPr>
          <a:lstStyle/>
          <a:p>
            <a:r>
              <a:rPr lang="en-US" sz="1050" b="1" i="0" u="none" strike="noStrike" baseline="0" dirty="0">
                <a:solidFill>
                  <a:srgbClr val="C00000"/>
                </a:solidFill>
                <a:latin typeface="Palatino Linotype" panose="02040502050505030304" pitchFamily="18" charset="0"/>
              </a:rPr>
              <a:t>p=0.0341</a:t>
            </a:r>
            <a:r>
              <a:rPr lang="en-US" sz="1050" b="0" i="0" u="none" strike="noStrike" baseline="0" dirty="0">
                <a:solidFill>
                  <a:srgbClr val="C00000"/>
                </a:solidFill>
                <a:latin typeface="Palatino Linotype" panose="02040502050505030304" pitchFamily="18" charset="0"/>
              </a:rPr>
              <a:t>  </a:t>
            </a:r>
            <a:endParaRPr lang="it-IT" sz="1050" b="1" dirty="0">
              <a:solidFill>
                <a:srgbClr val="C00000"/>
              </a:solidFill>
            </a:endParaRPr>
          </a:p>
        </p:txBody>
      </p:sp>
      <p:sp>
        <p:nvSpPr>
          <p:cNvPr id="12" name="CasellaDiTesto 11">
            <a:extLst>
              <a:ext uri="{FF2B5EF4-FFF2-40B4-BE49-F238E27FC236}">
                <a16:creationId xmlns:a16="http://schemas.microsoft.com/office/drawing/2014/main" id="{C3DBE366-8DDF-42D3-0153-5FE1DE2E5627}"/>
              </a:ext>
            </a:extLst>
          </p:cNvPr>
          <p:cNvSpPr txBox="1"/>
          <p:nvPr/>
        </p:nvSpPr>
        <p:spPr>
          <a:xfrm>
            <a:off x="2065312" y="1641364"/>
            <a:ext cx="2939450" cy="246221"/>
          </a:xfrm>
          <a:prstGeom prst="rect">
            <a:avLst/>
          </a:prstGeom>
          <a:noFill/>
        </p:spPr>
        <p:txBody>
          <a:bodyPr wrap="square">
            <a:spAutoFit/>
          </a:bodyPr>
          <a:lstStyle/>
          <a:p>
            <a:r>
              <a:rPr lang="en-US" sz="1000" b="1" i="0" u="none" strike="noStrike" baseline="30000" dirty="0">
                <a:latin typeface="Palatino Linotype" panose="02040502050505030304" pitchFamily="18" charset="0"/>
              </a:rPr>
              <a:t>b</a:t>
            </a:r>
            <a:r>
              <a:rPr lang="en-US" sz="1000" b="1" i="0" u="none" strike="noStrike" baseline="0" dirty="0">
                <a:solidFill>
                  <a:srgbClr val="00B050"/>
                </a:solidFill>
                <a:latin typeface="Palatino Linotype" panose="02040502050505030304" pitchFamily="18" charset="0"/>
              </a:rPr>
              <a:t>-0.3±0.9% vs -4.1±1.2% (p=0.046)</a:t>
            </a:r>
            <a:endParaRPr lang="it-IT" sz="1000" dirty="0">
              <a:solidFill>
                <a:srgbClr val="00B050"/>
              </a:solidFill>
            </a:endParaRPr>
          </a:p>
        </p:txBody>
      </p:sp>
      <p:sp>
        <p:nvSpPr>
          <p:cNvPr id="13" name="CasellaDiTesto 12">
            <a:extLst>
              <a:ext uri="{FF2B5EF4-FFF2-40B4-BE49-F238E27FC236}">
                <a16:creationId xmlns:a16="http://schemas.microsoft.com/office/drawing/2014/main" id="{9CB6FC34-D40B-E80A-9000-7DA45B446F97}"/>
              </a:ext>
            </a:extLst>
          </p:cNvPr>
          <p:cNvSpPr txBox="1"/>
          <p:nvPr/>
        </p:nvSpPr>
        <p:spPr>
          <a:xfrm>
            <a:off x="6423468" y="2070528"/>
            <a:ext cx="682809" cy="246221"/>
          </a:xfrm>
          <a:prstGeom prst="rect">
            <a:avLst/>
          </a:prstGeom>
          <a:noFill/>
        </p:spPr>
        <p:txBody>
          <a:bodyPr wrap="square">
            <a:spAutoFit/>
          </a:bodyPr>
          <a:lstStyle/>
          <a:p>
            <a:r>
              <a:rPr lang="en-US" sz="1000" b="1" i="0" u="none" strike="noStrike" baseline="0" dirty="0">
                <a:solidFill>
                  <a:srgbClr val="00B050"/>
                </a:solidFill>
                <a:latin typeface="Palatino Linotype" panose="02040502050505030304" pitchFamily="18" charset="0"/>
              </a:rPr>
              <a:t>p=0.263</a:t>
            </a:r>
            <a:endParaRPr lang="it-IT" sz="1000" b="1" dirty="0">
              <a:solidFill>
                <a:srgbClr val="00B050"/>
              </a:solidFill>
            </a:endParaRPr>
          </a:p>
        </p:txBody>
      </p:sp>
      <p:sp>
        <p:nvSpPr>
          <p:cNvPr id="15" name="CasellaDiTesto 14">
            <a:extLst>
              <a:ext uri="{FF2B5EF4-FFF2-40B4-BE49-F238E27FC236}">
                <a16:creationId xmlns:a16="http://schemas.microsoft.com/office/drawing/2014/main" id="{1DCE9E0C-25FB-F109-462E-2D7853F9EAB1}"/>
              </a:ext>
            </a:extLst>
          </p:cNvPr>
          <p:cNvSpPr txBox="1"/>
          <p:nvPr/>
        </p:nvSpPr>
        <p:spPr>
          <a:xfrm>
            <a:off x="7269672" y="1856794"/>
            <a:ext cx="786661" cy="253916"/>
          </a:xfrm>
          <a:prstGeom prst="rect">
            <a:avLst/>
          </a:prstGeom>
          <a:noFill/>
        </p:spPr>
        <p:txBody>
          <a:bodyPr wrap="square">
            <a:spAutoFit/>
          </a:bodyPr>
          <a:lstStyle/>
          <a:p>
            <a:r>
              <a:rPr lang="en-US" sz="1050" b="1" dirty="0">
                <a:solidFill>
                  <a:srgbClr val="C00000"/>
                </a:solidFill>
                <a:latin typeface="Palatino Linotype" panose="02040502050505030304" pitchFamily="18" charset="0"/>
              </a:rPr>
              <a:t>p</a:t>
            </a:r>
            <a:r>
              <a:rPr lang="en-US" sz="1050" b="1" i="0" u="none" strike="noStrike" baseline="0" dirty="0">
                <a:solidFill>
                  <a:srgbClr val="C00000"/>
                </a:solidFill>
                <a:latin typeface="Palatino Linotype" panose="02040502050505030304" pitchFamily="18" charset="0"/>
              </a:rPr>
              <a:t>&lt;0.001</a:t>
            </a:r>
            <a:r>
              <a:rPr lang="en-US" sz="1050" b="0" i="0" u="none" strike="noStrike" baseline="0" dirty="0">
                <a:solidFill>
                  <a:srgbClr val="C00000"/>
                </a:solidFill>
                <a:latin typeface="Palatino Linotype" panose="02040502050505030304" pitchFamily="18" charset="0"/>
              </a:rPr>
              <a:t> </a:t>
            </a:r>
            <a:endParaRPr lang="it-IT" sz="1050" b="1" dirty="0">
              <a:solidFill>
                <a:srgbClr val="C00000"/>
              </a:solidFill>
            </a:endParaRPr>
          </a:p>
        </p:txBody>
      </p:sp>
      <p:sp>
        <p:nvSpPr>
          <p:cNvPr id="16" name="CasellaDiTesto 15">
            <a:extLst>
              <a:ext uri="{FF2B5EF4-FFF2-40B4-BE49-F238E27FC236}">
                <a16:creationId xmlns:a16="http://schemas.microsoft.com/office/drawing/2014/main" id="{C7CEA8C7-D8D9-8BF1-08F0-DEBB261FAF72}"/>
              </a:ext>
            </a:extLst>
          </p:cNvPr>
          <p:cNvSpPr txBox="1"/>
          <p:nvPr/>
        </p:nvSpPr>
        <p:spPr>
          <a:xfrm>
            <a:off x="5799947" y="1595860"/>
            <a:ext cx="2939450" cy="246221"/>
          </a:xfrm>
          <a:prstGeom prst="rect">
            <a:avLst/>
          </a:prstGeom>
          <a:noFill/>
        </p:spPr>
        <p:txBody>
          <a:bodyPr wrap="square">
            <a:spAutoFit/>
          </a:bodyPr>
          <a:lstStyle/>
          <a:p>
            <a:r>
              <a:rPr lang="en-US" sz="1000" b="1" i="0" u="none" strike="noStrike" baseline="30000" dirty="0">
                <a:latin typeface="Palatino Linotype" panose="02040502050505030304" pitchFamily="18" charset="0"/>
              </a:rPr>
              <a:t>b</a:t>
            </a:r>
            <a:r>
              <a:rPr lang="en-US" sz="1000" b="1" i="0" u="none" strike="noStrike" baseline="0" dirty="0">
                <a:solidFill>
                  <a:srgbClr val="00B050"/>
                </a:solidFill>
                <a:latin typeface="Palatino Linotype" panose="02040502050505030304" pitchFamily="18" charset="0"/>
              </a:rPr>
              <a:t>-1.2±0.9% vs -5.3±1.8% (p=0.019)</a:t>
            </a:r>
            <a:endParaRPr lang="it-IT" sz="1000" dirty="0">
              <a:solidFill>
                <a:srgbClr val="00B050"/>
              </a:solidFill>
            </a:endParaRPr>
          </a:p>
        </p:txBody>
      </p:sp>
      <p:sp>
        <p:nvSpPr>
          <p:cNvPr id="17" name="CasellaDiTesto 16">
            <a:extLst>
              <a:ext uri="{FF2B5EF4-FFF2-40B4-BE49-F238E27FC236}">
                <a16:creationId xmlns:a16="http://schemas.microsoft.com/office/drawing/2014/main" id="{C35AD351-BADE-14C0-1C17-C6966ED973F3}"/>
              </a:ext>
            </a:extLst>
          </p:cNvPr>
          <p:cNvSpPr txBox="1"/>
          <p:nvPr/>
        </p:nvSpPr>
        <p:spPr>
          <a:xfrm>
            <a:off x="7473655" y="5275552"/>
            <a:ext cx="4154754" cy="1615827"/>
          </a:xfrm>
          <a:prstGeom prst="rect">
            <a:avLst/>
          </a:prstGeom>
          <a:noFill/>
        </p:spPr>
        <p:txBody>
          <a:bodyPr wrap="square">
            <a:spAutoFit/>
          </a:bodyPr>
          <a:lstStyle/>
          <a:p>
            <a:pPr algn="just"/>
            <a:r>
              <a:rPr lang="en-US" sz="1100" b="1" dirty="0"/>
              <a:t>Figure 2. </a:t>
            </a:r>
            <a:r>
              <a:rPr lang="en-US" sz="1100" dirty="0"/>
              <a:t>Box plots showing baseline and 12-week follow-up changes in muscle strength (D) and resting metabolic rate (E) in both groups study. The horizontal bars represent the median values. Lower and upper boundaries of the box represent the first and the third quartile, respectively. Lower and upper error bars represent the minimum and the maximum value, respectively.</a:t>
            </a:r>
          </a:p>
          <a:p>
            <a:pPr algn="just"/>
            <a:r>
              <a:rPr lang="en-GB" sz="1100" b="1" baseline="30000" dirty="0">
                <a:latin typeface="Palatino Linotype" panose="02040502050505030304" pitchFamily="18" charset="0"/>
                <a:ea typeface="Times New Roman" panose="02020603050405020304" pitchFamily="18" charset="0"/>
                <a:cs typeface="Cordia New" panose="020B0304020202020204" pitchFamily="34" charset="-34"/>
              </a:rPr>
              <a:t>a</a:t>
            </a:r>
            <a:r>
              <a:rPr lang="en-GB" sz="1100" b="1" dirty="0">
                <a:latin typeface="Palatino Linotype" panose="02040502050505030304" pitchFamily="18" charset="0"/>
                <a:ea typeface="Times New Roman" panose="02020603050405020304" pitchFamily="18" charset="0"/>
                <a:cs typeface="Cordia New" panose="020B0304020202020204" pitchFamily="34" charset="-34"/>
              </a:rPr>
              <a:t>12-week follow-up vs baseline</a:t>
            </a:r>
          </a:p>
          <a:p>
            <a:pPr algn="just"/>
            <a:r>
              <a:rPr lang="en-GB" sz="1100" b="1" baseline="30000" dirty="0">
                <a:latin typeface="Palatino Linotype" panose="02040502050505030304" pitchFamily="18" charset="0"/>
                <a:ea typeface="Times New Roman" panose="02020603050405020304" pitchFamily="18" charset="0"/>
                <a:cs typeface="Cordia New" panose="020B0304020202020204" pitchFamily="34" charset="-34"/>
              </a:rPr>
              <a:t>b</a:t>
            </a:r>
            <a:r>
              <a:rPr lang="en-GB" sz="1100" b="1" dirty="0">
                <a:latin typeface="Palatino Linotype" panose="02040502050505030304" pitchFamily="18" charset="0"/>
                <a:ea typeface="Times New Roman" panose="02020603050405020304" pitchFamily="18" charset="0"/>
                <a:cs typeface="Cordia New" panose="020B0304020202020204" pitchFamily="34" charset="-34"/>
              </a:rPr>
              <a:t>12-week follow-up TZP+LEKT vs LCD</a:t>
            </a:r>
            <a:endParaRPr lang="it-IT" sz="1100" b="1" dirty="0">
              <a:latin typeface="Palatino Linotype" panose="02040502050505030304" pitchFamily="18" charset="0"/>
              <a:ea typeface="Times New Roman" panose="02020603050405020304" pitchFamily="18" charset="0"/>
              <a:cs typeface="Cordia New" panose="020B0304020202020204" pitchFamily="34" charset="-34"/>
            </a:endParaRPr>
          </a:p>
          <a:p>
            <a:pPr algn="just"/>
            <a:endParaRPr lang="it-IT" sz="1100" dirty="0"/>
          </a:p>
        </p:txBody>
      </p:sp>
    </p:spTree>
    <p:extLst>
      <p:ext uri="{BB962C8B-B14F-4D97-AF65-F5344CB8AC3E}">
        <p14:creationId xmlns:p14="http://schemas.microsoft.com/office/powerpoint/2010/main" val="1257000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C897E-F4B6-75C0-2321-3857FA2F1A66}"/>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C5360B08-D795-9558-72E2-B2FAB61805BB}"/>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AEB7F607-BD05-6231-8741-361646355F3F}"/>
              </a:ext>
            </a:extLst>
          </p:cNvPr>
          <p:cNvSpPr/>
          <p:nvPr/>
        </p:nvSpPr>
        <p:spPr>
          <a:xfrm>
            <a:off x="3479165" y="3358896"/>
            <a:ext cx="4581525" cy="3320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520574DD-66CF-603F-59DB-5D4DC8C2DB65}"/>
              </a:ext>
            </a:extLst>
          </p:cNvPr>
          <p:cNvSpPr txBox="1"/>
          <p:nvPr/>
        </p:nvSpPr>
        <p:spPr>
          <a:xfrm>
            <a:off x="2324400" y="260712"/>
            <a:ext cx="6094562"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SURMOUNT 1 STUDY</a:t>
            </a:r>
            <a:endParaRPr lang="it-IT" sz="2400" dirty="0"/>
          </a:p>
        </p:txBody>
      </p:sp>
      <p:grpSp>
        <p:nvGrpSpPr>
          <p:cNvPr id="2" name="Gruppo 1">
            <a:extLst>
              <a:ext uri="{FF2B5EF4-FFF2-40B4-BE49-F238E27FC236}">
                <a16:creationId xmlns:a16="http://schemas.microsoft.com/office/drawing/2014/main" id="{79AA66A3-9F56-C0DE-A61A-8841CD17AB40}"/>
              </a:ext>
            </a:extLst>
          </p:cNvPr>
          <p:cNvGrpSpPr/>
          <p:nvPr/>
        </p:nvGrpSpPr>
        <p:grpSpPr>
          <a:xfrm>
            <a:off x="0" y="0"/>
            <a:ext cx="12192184" cy="1030393"/>
            <a:chOff x="1" y="1"/>
            <a:chExt cx="12192184" cy="1030393"/>
          </a:xfrm>
        </p:grpSpPr>
        <p:sp>
          <p:nvSpPr>
            <p:cNvPr id="3" name="object 2">
              <a:extLst>
                <a:ext uri="{FF2B5EF4-FFF2-40B4-BE49-F238E27FC236}">
                  <a16:creationId xmlns:a16="http://schemas.microsoft.com/office/drawing/2014/main" id="{019A1F0C-6202-9425-9BAF-9B774C53DF78}"/>
                </a:ext>
              </a:extLst>
            </p:cNvPr>
            <p:cNvSpPr/>
            <p:nvPr/>
          </p:nvSpPr>
          <p:spPr>
            <a:xfrm>
              <a:off x="431985" y="251188"/>
              <a:ext cx="11760200" cy="489373"/>
            </a:xfrm>
            <a:custGeom>
              <a:avLst/>
              <a:gdLst/>
              <a:ahLst/>
              <a:cxnLst/>
              <a:rect l="l" t="t" r="r" b="b"/>
              <a:pathLst>
                <a:path w="8820150" h="367030">
                  <a:moveTo>
                    <a:pt x="8820010" y="0"/>
                  </a:moveTo>
                  <a:lnTo>
                    <a:pt x="0" y="0"/>
                  </a:lnTo>
                  <a:lnTo>
                    <a:pt x="0" y="366420"/>
                  </a:lnTo>
                  <a:lnTo>
                    <a:pt x="8820010" y="366420"/>
                  </a:lnTo>
                  <a:lnTo>
                    <a:pt x="8820010" y="0"/>
                  </a:lnTo>
                  <a:close/>
                </a:path>
              </a:pathLst>
            </a:custGeom>
            <a:solidFill>
              <a:srgbClr val="002060"/>
            </a:solidFill>
          </p:spPr>
          <p:txBody>
            <a:bodyPr wrap="square" lIns="0" tIns="0" rIns="0" bIns="0" rtlCol="0"/>
            <a:lstStyle/>
            <a:p>
              <a:endParaRPr sz="2800" dirty="0"/>
            </a:p>
          </p:txBody>
        </p:sp>
        <p:sp>
          <p:nvSpPr>
            <p:cNvPr id="5" name="object 5">
              <a:extLst>
                <a:ext uri="{FF2B5EF4-FFF2-40B4-BE49-F238E27FC236}">
                  <a16:creationId xmlns:a16="http://schemas.microsoft.com/office/drawing/2014/main" id="{9EB012B7-5FC3-BA07-71B9-8C881533CEC4}"/>
                </a:ext>
              </a:extLst>
            </p:cNvPr>
            <p:cNvSpPr/>
            <p:nvPr/>
          </p:nvSpPr>
          <p:spPr>
            <a:xfrm>
              <a:off x="1" y="1"/>
              <a:ext cx="607060" cy="1030393"/>
            </a:xfrm>
            <a:custGeom>
              <a:avLst/>
              <a:gdLst/>
              <a:ahLst/>
              <a:cxnLst/>
              <a:rect l="l" t="t" r="r" b="b"/>
              <a:pathLst>
                <a:path w="455295" h="772795">
                  <a:moveTo>
                    <a:pt x="202934" y="0"/>
                  </a:moveTo>
                  <a:lnTo>
                    <a:pt x="0" y="0"/>
                  </a:lnTo>
                  <a:lnTo>
                    <a:pt x="0" y="768186"/>
                  </a:lnTo>
                  <a:lnTo>
                    <a:pt x="7449" y="769487"/>
                  </a:lnTo>
                  <a:lnTo>
                    <a:pt x="54173" y="772182"/>
                  </a:lnTo>
                  <a:lnTo>
                    <a:pt x="100897" y="769487"/>
                  </a:lnTo>
                  <a:lnTo>
                    <a:pt x="146038" y="761601"/>
                  </a:lnTo>
                  <a:lnTo>
                    <a:pt x="189295" y="748825"/>
                  </a:lnTo>
                  <a:lnTo>
                    <a:pt x="230367" y="731460"/>
                  </a:lnTo>
                  <a:lnTo>
                    <a:pt x="268955" y="709807"/>
                  </a:lnTo>
                  <a:lnTo>
                    <a:pt x="304757" y="684165"/>
                  </a:lnTo>
                  <a:lnTo>
                    <a:pt x="337473" y="654836"/>
                  </a:lnTo>
                  <a:lnTo>
                    <a:pt x="366802" y="622120"/>
                  </a:lnTo>
                  <a:lnTo>
                    <a:pt x="392444" y="586318"/>
                  </a:lnTo>
                  <a:lnTo>
                    <a:pt x="414097" y="547730"/>
                  </a:lnTo>
                  <a:lnTo>
                    <a:pt x="431462" y="506657"/>
                  </a:lnTo>
                  <a:lnTo>
                    <a:pt x="444238" y="463400"/>
                  </a:lnTo>
                  <a:lnTo>
                    <a:pt x="452124" y="418259"/>
                  </a:lnTo>
                  <a:lnTo>
                    <a:pt x="454820" y="371535"/>
                  </a:lnTo>
                  <a:lnTo>
                    <a:pt x="452124" y="324809"/>
                  </a:lnTo>
                  <a:lnTo>
                    <a:pt x="444238" y="279666"/>
                  </a:lnTo>
                  <a:lnTo>
                    <a:pt x="431462" y="236407"/>
                  </a:lnTo>
                  <a:lnTo>
                    <a:pt x="414097" y="195333"/>
                  </a:lnTo>
                  <a:lnTo>
                    <a:pt x="392444" y="156744"/>
                  </a:lnTo>
                  <a:lnTo>
                    <a:pt x="366802" y="120940"/>
                  </a:lnTo>
                  <a:lnTo>
                    <a:pt x="337473" y="88224"/>
                  </a:lnTo>
                  <a:lnTo>
                    <a:pt x="304757" y="58894"/>
                  </a:lnTo>
                  <a:lnTo>
                    <a:pt x="268955" y="33252"/>
                  </a:lnTo>
                  <a:lnTo>
                    <a:pt x="230367" y="11598"/>
                  </a:lnTo>
                  <a:lnTo>
                    <a:pt x="202934" y="0"/>
                  </a:lnTo>
                  <a:close/>
                </a:path>
              </a:pathLst>
            </a:custGeom>
            <a:solidFill>
              <a:srgbClr val="002060"/>
            </a:solidFill>
          </p:spPr>
          <p:txBody>
            <a:bodyPr wrap="square" lIns="0" tIns="0" rIns="0" bIns="0" rtlCol="0"/>
            <a:lstStyle/>
            <a:p>
              <a:endParaRPr sz="2800"/>
            </a:p>
          </p:txBody>
        </p:sp>
      </p:grpSp>
      <p:pic>
        <p:nvPicPr>
          <p:cNvPr id="6" name="Immagine 5">
            <a:extLst>
              <a:ext uri="{FF2B5EF4-FFF2-40B4-BE49-F238E27FC236}">
                <a16:creationId xmlns:a16="http://schemas.microsoft.com/office/drawing/2014/main" id="{F73770F0-4EBC-B4BB-4727-03EF16762A06}"/>
              </a:ext>
            </a:extLst>
          </p:cNvPr>
          <p:cNvPicPr>
            <a:picLocks noChangeAspect="1"/>
          </p:cNvPicPr>
          <p:nvPr/>
        </p:nvPicPr>
        <p:blipFill>
          <a:blip r:embed="rId2"/>
          <a:stretch>
            <a:fillRect/>
          </a:stretch>
        </p:blipFill>
        <p:spPr>
          <a:xfrm>
            <a:off x="607060" y="740559"/>
            <a:ext cx="5075172" cy="2008764"/>
          </a:xfrm>
          <a:prstGeom prst="rect">
            <a:avLst/>
          </a:prstGeom>
        </p:spPr>
      </p:pic>
      <p:pic>
        <p:nvPicPr>
          <p:cNvPr id="7" name="Immagine 6">
            <a:extLst>
              <a:ext uri="{FF2B5EF4-FFF2-40B4-BE49-F238E27FC236}">
                <a16:creationId xmlns:a16="http://schemas.microsoft.com/office/drawing/2014/main" id="{3F87E6F5-B2DE-B1A6-9F61-34428AB3BAC5}"/>
              </a:ext>
            </a:extLst>
          </p:cNvPr>
          <p:cNvPicPr>
            <a:picLocks noChangeAspect="1"/>
          </p:cNvPicPr>
          <p:nvPr/>
        </p:nvPicPr>
        <p:blipFill>
          <a:blip r:embed="rId3"/>
          <a:stretch>
            <a:fillRect/>
          </a:stretch>
        </p:blipFill>
        <p:spPr>
          <a:xfrm>
            <a:off x="607060" y="2749323"/>
            <a:ext cx="8161660" cy="3948916"/>
          </a:xfrm>
          <a:prstGeom prst="rect">
            <a:avLst/>
          </a:prstGeom>
        </p:spPr>
      </p:pic>
      <p:sp>
        <p:nvSpPr>
          <p:cNvPr id="8" name="Rettangolo 7">
            <a:extLst>
              <a:ext uri="{FF2B5EF4-FFF2-40B4-BE49-F238E27FC236}">
                <a16:creationId xmlns:a16="http://schemas.microsoft.com/office/drawing/2014/main" id="{24AA3406-DC29-0733-BF98-884F51E947BF}"/>
              </a:ext>
            </a:extLst>
          </p:cNvPr>
          <p:cNvSpPr/>
          <p:nvPr/>
        </p:nvSpPr>
        <p:spPr>
          <a:xfrm>
            <a:off x="4086225" y="3276600"/>
            <a:ext cx="4581525" cy="3320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4" descr="Which is the Most Accurate Body Fat Calculator / Measurement Method? |  Exercise Biology">
            <a:extLst>
              <a:ext uri="{FF2B5EF4-FFF2-40B4-BE49-F238E27FC236}">
                <a16:creationId xmlns:a16="http://schemas.microsoft.com/office/drawing/2014/main" id="{EC8A9D50-3E66-D5E4-B0F6-D8CE5B340A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46" t="3095" r="16666" b="14584"/>
          <a:stretch/>
        </p:blipFill>
        <p:spPr bwMode="auto">
          <a:xfrm>
            <a:off x="4667250" y="3482630"/>
            <a:ext cx="3467100" cy="3064163"/>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DF0E0C88-902E-1EF6-BC20-380F9D022653}"/>
              </a:ext>
            </a:extLst>
          </p:cNvPr>
          <p:cNvSpPr txBox="1"/>
          <p:nvPr/>
        </p:nvSpPr>
        <p:spPr>
          <a:xfrm>
            <a:off x="6807384" y="2928675"/>
            <a:ext cx="2612842" cy="261610"/>
          </a:xfrm>
          <a:prstGeom prst="rect">
            <a:avLst/>
          </a:prstGeom>
          <a:noFill/>
        </p:spPr>
        <p:txBody>
          <a:bodyPr wrap="square">
            <a:spAutoFit/>
          </a:bodyPr>
          <a:lstStyle/>
          <a:p>
            <a:r>
              <a:rPr lang="en-US" sz="1100" b="1" dirty="0">
                <a:solidFill>
                  <a:srgbClr val="C00000"/>
                </a:solidFill>
              </a:rPr>
              <a:t>LCD = - 500 calories per day</a:t>
            </a:r>
            <a:endParaRPr lang="it-IT" sz="1100" b="1" dirty="0">
              <a:solidFill>
                <a:srgbClr val="C00000"/>
              </a:solidFill>
            </a:endParaRPr>
          </a:p>
        </p:txBody>
      </p:sp>
      <p:sp>
        <p:nvSpPr>
          <p:cNvPr id="12" name="CasellaDiTesto 11">
            <a:extLst>
              <a:ext uri="{FF2B5EF4-FFF2-40B4-BE49-F238E27FC236}">
                <a16:creationId xmlns:a16="http://schemas.microsoft.com/office/drawing/2014/main" id="{02F30550-84DD-570E-F53A-7A09DEB66A96}"/>
              </a:ext>
            </a:extLst>
          </p:cNvPr>
          <p:cNvSpPr txBox="1"/>
          <p:nvPr/>
        </p:nvSpPr>
        <p:spPr>
          <a:xfrm>
            <a:off x="2324399" y="260712"/>
            <a:ext cx="7480907"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SURMOUNT 1 STUDY ANALYSIS AT 12 WEEK</a:t>
            </a:r>
            <a:endParaRPr lang="it-IT" sz="2400" dirty="0"/>
          </a:p>
        </p:txBody>
      </p:sp>
      <p:sp>
        <p:nvSpPr>
          <p:cNvPr id="13" name="CasellaDiTesto 12">
            <a:extLst>
              <a:ext uri="{FF2B5EF4-FFF2-40B4-BE49-F238E27FC236}">
                <a16:creationId xmlns:a16="http://schemas.microsoft.com/office/drawing/2014/main" id="{F22C10D6-2292-B6FD-027E-6F68763008AD}"/>
              </a:ext>
            </a:extLst>
          </p:cNvPr>
          <p:cNvSpPr txBox="1"/>
          <p:nvPr/>
        </p:nvSpPr>
        <p:spPr>
          <a:xfrm>
            <a:off x="4057650" y="3996809"/>
            <a:ext cx="776288" cy="307777"/>
          </a:xfrm>
          <a:prstGeom prst="rect">
            <a:avLst/>
          </a:prstGeom>
          <a:noFill/>
        </p:spPr>
        <p:txBody>
          <a:bodyPr wrap="square">
            <a:spAutoFit/>
          </a:bodyPr>
          <a:lstStyle/>
          <a:p>
            <a:pPr algn="ctr"/>
            <a:r>
              <a:rPr lang="it-IT" sz="1400" b="1" dirty="0">
                <a:solidFill>
                  <a:srgbClr val="C00000"/>
                </a:solidFill>
                <a:latin typeface="Montserrat" pitchFamily="2" charset="77"/>
                <a:ea typeface="+mj-ea"/>
                <a:cs typeface="+mj-cs"/>
              </a:rPr>
              <a:t>33.9%</a:t>
            </a:r>
            <a:endParaRPr lang="it-IT" sz="1400" dirty="0">
              <a:solidFill>
                <a:srgbClr val="C00000"/>
              </a:solidFill>
            </a:endParaRPr>
          </a:p>
        </p:txBody>
      </p:sp>
      <p:sp>
        <p:nvSpPr>
          <p:cNvPr id="15" name="Freccia a destra 14">
            <a:extLst>
              <a:ext uri="{FF2B5EF4-FFF2-40B4-BE49-F238E27FC236}">
                <a16:creationId xmlns:a16="http://schemas.microsoft.com/office/drawing/2014/main" id="{3D830001-0B8F-6E24-0BB8-650E32210592}"/>
              </a:ext>
            </a:extLst>
          </p:cNvPr>
          <p:cNvSpPr/>
          <p:nvPr/>
        </p:nvSpPr>
        <p:spPr>
          <a:xfrm rot="5400000">
            <a:off x="3348181" y="4474912"/>
            <a:ext cx="1500996" cy="16587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4D570F35-0BD4-F1D9-4D8E-AD487858DB6D}"/>
              </a:ext>
            </a:extLst>
          </p:cNvPr>
          <p:cNvSpPr txBox="1"/>
          <p:nvPr/>
        </p:nvSpPr>
        <p:spPr>
          <a:xfrm>
            <a:off x="3965805" y="5299181"/>
            <a:ext cx="776288" cy="1223412"/>
          </a:xfrm>
          <a:prstGeom prst="rect">
            <a:avLst/>
          </a:prstGeom>
          <a:noFill/>
        </p:spPr>
        <p:txBody>
          <a:bodyPr wrap="square">
            <a:spAutoFit/>
          </a:bodyPr>
          <a:lstStyle/>
          <a:p>
            <a:pPr algn="ctr"/>
            <a:r>
              <a:rPr lang="it-IT" sz="1400" b="1" dirty="0">
                <a:solidFill>
                  <a:srgbClr val="C00000"/>
                </a:solidFill>
                <a:latin typeface="Montserrat" pitchFamily="2" charset="77"/>
                <a:ea typeface="+mj-ea"/>
                <a:cs typeface="+mj-cs"/>
              </a:rPr>
              <a:t>8.5%</a:t>
            </a:r>
          </a:p>
          <a:p>
            <a:pPr algn="ctr"/>
            <a:r>
              <a:rPr lang="it-IT" sz="1400" b="1" i="1" dirty="0">
                <a:solidFill>
                  <a:srgbClr val="C00000"/>
                </a:solidFill>
                <a:latin typeface="Montserrat" pitchFamily="2" charset="77"/>
                <a:ea typeface="+mj-ea"/>
                <a:cs typeface="+mj-cs"/>
              </a:rPr>
              <a:t>vs</a:t>
            </a:r>
          </a:p>
          <a:p>
            <a:pPr algn="ctr"/>
            <a:r>
              <a:rPr lang="it-IT" sz="1400" b="1" dirty="0">
                <a:solidFill>
                  <a:srgbClr val="00B050"/>
                </a:solidFill>
                <a:latin typeface="Montserrat" pitchFamily="2" charset="77"/>
                <a:ea typeface="+mj-ea"/>
                <a:cs typeface="+mj-cs"/>
              </a:rPr>
              <a:t>13.4%</a:t>
            </a:r>
          </a:p>
          <a:p>
            <a:pPr algn="ctr"/>
            <a:r>
              <a:rPr lang="it-IT" sz="1050" b="1" dirty="0">
                <a:solidFill>
                  <a:srgbClr val="00B050"/>
                </a:solidFill>
                <a:latin typeface="Montserrat" pitchFamily="2" charset="77"/>
                <a:ea typeface="+mj-ea"/>
                <a:cs typeface="+mj-cs"/>
              </a:rPr>
              <a:t>our study (LEKT)</a:t>
            </a:r>
            <a:endParaRPr lang="it-IT" sz="1050" dirty="0">
              <a:solidFill>
                <a:srgbClr val="00B050"/>
              </a:solidFill>
            </a:endParaRPr>
          </a:p>
        </p:txBody>
      </p:sp>
      <p:sp>
        <p:nvSpPr>
          <p:cNvPr id="17" name="CasellaDiTesto 16">
            <a:extLst>
              <a:ext uri="{FF2B5EF4-FFF2-40B4-BE49-F238E27FC236}">
                <a16:creationId xmlns:a16="http://schemas.microsoft.com/office/drawing/2014/main" id="{F464CFF0-CA0E-62BE-3F1B-06A2577E281D}"/>
              </a:ext>
            </a:extLst>
          </p:cNvPr>
          <p:cNvSpPr txBox="1"/>
          <p:nvPr/>
        </p:nvSpPr>
        <p:spPr>
          <a:xfrm>
            <a:off x="4111161" y="4985430"/>
            <a:ext cx="666112" cy="261610"/>
          </a:xfrm>
          <a:prstGeom prst="rect">
            <a:avLst/>
          </a:prstGeom>
          <a:noFill/>
        </p:spPr>
        <p:txBody>
          <a:bodyPr wrap="square">
            <a:spAutoFit/>
          </a:bodyPr>
          <a:lstStyle/>
          <a:p>
            <a:r>
              <a:rPr lang="en-US" sz="1100" b="1" dirty="0">
                <a:solidFill>
                  <a:srgbClr val="C00000"/>
                </a:solidFill>
              </a:rPr>
              <a:t>12w </a:t>
            </a:r>
            <a:endParaRPr lang="it-IT" sz="1100" dirty="0"/>
          </a:p>
        </p:txBody>
      </p:sp>
      <p:sp>
        <p:nvSpPr>
          <p:cNvPr id="18" name="CasellaDiTesto 17">
            <a:extLst>
              <a:ext uri="{FF2B5EF4-FFF2-40B4-BE49-F238E27FC236}">
                <a16:creationId xmlns:a16="http://schemas.microsoft.com/office/drawing/2014/main" id="{56379B96-A949-372C-1CEE-72A427859CA8}"/>
              </a:ext>
            </a:extLst>
          </p:cNvPr>
          <p:cNvSpPr txBox="1"/>
          <p:nvPr/>
        </p:nvSpPr>
        <p:spPr>
          <a:xfrm>
            <a:off x="4128970" y="3756854"/>
            <a:ext cx="666112" cy="261610"/>
          </a:xfrm>
          <a:prstGeom prst="rect">
            <a:avLst/>
          </a:prstGeom>
          <a:noFill/>
        </p:spPr>
        <p:txBody>
          <a:bodyPr wrap="square">
            <a:spAutoFit/>
          </a:bodyPr>
          <a:lstStyle/>
          <a:p>
            <a:r>
              <a:rPr lang="en-US" sz="1100" b="1" dirty="0">
                <a:solidFill>
                  <a:srgbClr val="C00000"/>
                </a:solidFill>
              </a:rPr>
              <a:t>72w </a:t>
            </a:r>
            <a:endParaRPr lang="it-IT" sz="1100" dirty="0"/>
          </a:p>
        </p:txBody>
      </p:sp>
      <p:sp>
        <p:nvSpPr>
          <p:cNvPr id="19" name="CasellaDiTesto 18">
            <a:extLst>
              <a:ext uri="{FF2B5EF4-FFF2-40B4-BE49-F238E27FC236}">
                <a16:creationId xmlns:a16="http://schemas.microsoft.com/office/drawing/2014/main" id="{604F36AF-1C44-B0F0-232F-63DCC3B625AA}"/>
              </a:ext>
            </a:extLst>
          </p:cNvPr>
          <p:cNvSpPr txBox="1"/>
          <p:nvPr/>
        </p:nvSpPr>
        <p:spPr>
          <a:xfrm>
            <a:off x="8075260" y="3996809"/>
            <a:ext cx="776288" cy="307777"/>
          </a:xfrm>
          <a:prstGeom prst="rect">
            <a:avLst/>
          </a:prstGeom>
          <a:noFill/>
        </p:spPr>
        <p:txBody>
          <a:bodyPr wrap="square">
            <a:spAutoFit/>
          </a:bodyPr>
          <a:lstStyle/>
          <a:p>
            <a:pPr algn="ctr"/>
            <a:r>
              <a:rPr lang="it-IT" sz="1400" b="1" dirty="0">
                <a:solidFill>
                  <a:srgbClr val="C00000"/>
                </a:solidFill>
                <a:latin typeface="Montserrat" pitchFamily="2" charset="77"/>
                <a:ea typeface="+mj-ea"/>
                <a:cs typeface="+mj-cs"/>
              </a:rPr>
              <a:t>10.9%</a:t>
            </a:r>
            <a:endParaRPr lang="it-IT" sz="1400" dirty="0">
              <a:solidFill>
                <a:srgbClr val="C00000"/>
              </a:solidFill>
            </a:endParaRPr>
          </a:p>
        </p:txBody>
      </p:sp>
      <p:sp>
        <p:nvSpPr>
          <p:cNvPr id="20" name="Freccia a destra 19">
            <a:extLst>
              <a:ext uri="{FF2B5EF4-FFF2-40B4-BE49-F238E27FC236}">
                <a16:creationId xmlns:a16="http://schemas.microsoft.com/office/drawing/2014/main" id="{3BEED299-9AF6-E0B1-DBB1-A70C006CF431}"/>
              </a:ext>
            </a:extLst>
          </p:cNvPr>
          <p:cNvSpPr/>
          <p:nvPr/>
        </p:nvSpPr>
        <p:spPr>
          <a:xfrm rot="5400000">
            <a:off x="7365791" y="4474912"/>
            <a:ext cx="1500996" cy="16587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7FCEB459-FA30-170D-4A45-CA7C06A487A3}"/>
              </a:ext>
            </a:extLst>
          </p:cNvPr>
          <p:cNvSpPr txBox="1"/>
          <p:nvPr/>
        </p:nvSpPr>
        <p:spPr>
          <a:xfrm>
            <a:off x="7983415" y="5299181"/>
            <a:ext cx="776288" cy="1438855"/>
          </a:xfrm>
          <a:prstGeom prst="rect">
            <a:avLst/>
          </a:prstGeom>
          <a:noFill/>
        </p:spPr>
        <p:txBody>
          <a:bodyPr wrap="square">
            <a:spAutoFit/>
          </a:bodyPr>
          <a:lstStyle/>
          <a:p>
            <a:pPr algn="ctr"/>
            <a:r>
              <a:rPr lang="it-IT" sz="1400" b="1" dirty="0">
                <a:solidFill>
                  <a:srgbClr val="C00000"/>
                </a:solidFill>
                <a:latin typeface="Montserrat" pitchFamily="2" charset="77"/>
                <a:ea typeface="+mj-ea"/>
                <a:cs typeface="+mj-cs"/>
              </a:rPr>
              <a:t>1.9%</a:t>
            </a:r>
          </a:p>
          <a:p>
            <a:pPr algn="ctr"/>
            <a:r>
              <a:rPr lang="it-IT" sz="1400" b="1" i="1" dirty="0">
                <a:solidFill>
                  <a:srgbClr val="C00000"/>
                </a:solidFill>
                <a:latin typeface="Montserrat" pitchFamily="2" charset="77"/>
                <a:ea typeface="+mj-ea"/>
                <a:cs typeface="+mj-cs"/>
              </a:rPr>
              <a:t>vs</a:t>
            </a:r>
          </a:p>
          <a:p>
            <a:pPr algn="ctr"/>
            <a:r>
              <a:rPr lang="it-IT" sz="1400" b="1" dirty="0">
                <a:solidFill>
                  <a:srgbClr val="00B050"/>
                </a:solidFill>
                <a:latin typeface="Montserrat" pitchFamily="2" charset="77"/>
                <a:ea typeface="+mj-ea"/>
                <a:cs typeface="+mj-cs"/>
              </a:rPr>
              <a:t>0.5%</a:t>
            </a:r>
          </a:p>
          <a:p>
            <a:pPr algn="ctr"/>
            <a:r>
              <a:rPr lang="it-IT" sz="1050" b="1" dirty="0">
                <a:solidFill>
                  <a:srgbClr val="00B050"/>
                </a:solidFill>
                <a:latin typeface="Montserrat" pitchFamily="2" charset="77"/>
                <a:ea typeface="+mj-ea"/>
                <a:cs typeface="+mj-cs"/>
              </a:rPr>
              <a:t>our study (LEKT)</a:t>
            </a:r>
            <a:endParaRPr lang="it-IT" sz="1050" dirty="0">
              <a:solidFill>
                <a:srgbClr val="00B050"/>
              </a:solidFill>
            </a:endParaRPr>
          </a:p>
          <a:p>
            <a:pPr algn="ctr"/>
            <a:endParaRPr lang="it-IT" sz="1400" dirty="0">
              <a:solidFill>
                <a:srgbClr val="00B050"/>
              </a:solidFill>
            </a:endParaRPr>
          </a:p>
        </p:txBody>
      </p:sp>
      <p:sp>
        <p:nvSpPr>
          <p:cNvPr id="22" name="CasellaDiTesto 21">
            <a:extLst>
              <a:ext uri="{FF2B5EF4-FFF2-40B4-BE49-F238E27FC236}">
                <a16:creationId xmlns:a16="http://schemas.microsoft.com/office/drawing/2014/main" id="{49B749AB-B221-5A8A-AE4F-9A078F4E1F20}"/>
              </a:ext>
            </a:extLst>
          </p:cNvPr>
          <p:cNvSpPr txBox="1"/>
          <p:nvPr/>
        </p:nvSpPr>
        <p:spPr>
          <a:xfrm>
            <a:off x="8128771" y="4985430"/>
            <a:ext cx="666112" cy="261610"/>
          </a:xfrm>
          <a:prstGeom prst="rect">
            <a:avLst/>
          </a:prstGeom>
          <a:noFill/>
        </p:spPr>
        <p:txBody>
          <a:bodyPr wrap="square">
            <a:spAutoFit/>
          </a:bodyPr>
          <a:lstStyle/>
          <a:p>
            <a:r>
              <a:rPr lang="en-US" sz="1100" b="1" dirty="0">
                <a:solidFill>
                  <a:srgbClr val="C00000"/>
                </a:solidFill>
              </a:rPr>
              <a:t>12w </a:t>
            </a:r>
            <a:endParaRPr lang="it-IT" sz="1100" dirty="0"/>
          </a:p>
        </p:txBody>
      </p:sp>
      <p:sp>
        <p:nvSpPr>
          <p:cNvPr id="23" name="CasellaDiTesto 22">
            <a:extLst>
              <a:ext uri="{FF2B5EF4-FFF2-40B4-BE49-F238E27FC236}">
                <a16:creationId xmlns:a16="http://schemas.microsoft.com/office/drawing/2014/main" id="{C03F48EA-07DE-B6AD-AB74-A30C9E1C7389}"/>
              </a:ext>
            </a:extLst>
          </p:cNvPr>
          <p:cNvSpPr txBox="1"/>
          <p:nvPr/>
        </p:nvSpPr>
        <p:spPr>
          <a:xfrm>
            <a:off x="8146580" y="3756854"/>
            <a:ext cx="666112" cy="261610"/>
          </a:xfrm>
          <a:prstGeom prst="rect">
            <a:avLst/>
          </a:prstGeom>
          <a:noFill/>
        </p:spPr>
        <p:txBody>
          <a:bodyPr wrap="square">
            <a:spAutoFit/>
          </a:bodyPr>
          <a:lstStyle/>
          <a:p>
            <a:r>
              <a:rPr lang="en-US" sz="1100" b="1" dirty="0">
                <a:solidFill>
                  <a:srgbClr val="C00000"/>
                </a:solidFill>
              </a:rPr>
              <a:t>72w </a:t>
            </a:r>
            <a:endParaRPr lang="it-IT" sz="1100" dirty="0"/>
          </a:p>
        </p:txBody>
      </p:sp>
    </p:spTree>
    <p:extLst>
      <p:ext uri="{BB962C8B-B14F-4D97-AF65-F5344CB8AC3E}">
        <p14:creationId xmlns:p14="http://schemas.microsoft.com/office/powerpoint/2010/main" val="386873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a:extLst>
              <a:ext uri="{FF2B5EF4-FFF2-40B4-BE49-F238E27FC236}">
                <a16:creationId xmlns:a16="http://schemas.microsoft.com/office/drawing/2014/main" id="{E5A8093A-99E3-A8BD-FC13-DB09A9D3BE1A}"/>
              </a:ext>
            </a:extLst>
          </p:cNvPr>
          <p:cNvGrpSpPr/>
          <p:nvPr/>
        </p:nvGrpSpPr>
        <p:grpSpPr>
          <a:xfrm>
            <a:off x="2372951" y="0"/>
            <a:ext cx="9438736" cy="6858000"/>
            <a:chOff x="1905000" y="0"/>
            <a:chExt cx="9438736" cy="6858000"/>
          </a:xfrm>
        </p:grpSpPr>
        <p:pic>
          <p:nvPicPr>
            <p:cNvPr id="6" name="Immagine 5" descr="Immagine che contiene testo, vestiti, persona&#10;&#10;Il contenuto generato dall'IA potrebbe non essere corretto.">
              <a:extLst>
                <a:ext uri="{FF2B5EF4-FFF2-40B4-BE49-F238E27FC236}">
                  <a16:creationId xmlns:a16="http://schemas.microsoft.com/office/drawing/2014/main" id="{5B0CAD63-5415-B69C-F497-231E7A49319B}"/>
                </a:ext>
              </a:extLst>
            </p:cNvPr>
            <p:cNvPicPr>
              <a:picLocks noChangeAspect="1"/>
            </p:cNvPicPr>
            <p:nvPr/>
          </p:nvPicPr>
          <p:blipFill>
            <a:blip r:embed="rId2">
              <a:extLst>
                <a:ext uri="{28A0092B-C50C-407E-A947-70E740481C1C}">
                  <a14:useLocalDpi xmlns:a14="http://schemas.microsoft.com/office/drawing/2010/main" val="0"/>
                </a:ext>
              </a:extLst>
            </a:blip>
            <a:srcRect r="8246" b="14843"/>
            <a:stretch>
              <a:fillRect/>
            </a:stretch>
          </p:blipFill>
          <p:spPr>
            <a:xfrm>
              <a:off x="1905000" y="0"/>
              <a:ext cx="9438736" cy="5840083"/>
            </a:xfrm>
            <a:prstGeom prst="rect">
              <a:avLst/>
            </a:prstGeom>
          </p:spPr>
        </p:pic>
        <p:pic>
          <p:nvPicPr>
            <p:cNvPr id="8" name="Immagine 7" descr="Immagine che contiene testo, Carattere, schermata&#10;&#10;Il contenuto generato dall'IA potrebbe non essere corretto.">
              <a:extLst>
                <a:ext uri="{FF2B5EF4-FFF2-40B4-BE49-F238E27FC236}">
                  <a16:creationId xmlns:a16="http://schemas.microsoft.com/office/drawing/2014/main" id="{5944EC3B-3271-D0E0-8E7B-76B7A1788B39}"/>
                </a:ext>
              </a:extLst>
            </p:cNvPr>
            <p:cNvPicPr>
              <a:picLocks noChangeAspect="1"/>
            </p:cNvPicPr>
            <p:nvPr/>
          </p:nvPicPr>
          <p:blipFill>
            <a:blip r:embed="rId3"/>
            <a:srcRect l="99" r="-1" b="41660"/>
            <a:stretch>
              <a:fillRect/>
            </a:stretch>
          </p:blipFill>
          <p:spPr>
            <a:xfrm>
              <a:off x="3876855" y="5840083"/>
              <a:ext cx="7299445" cy="633578"/>
            </a:xfrm>
            <a:prstGeom prst="rect">
              <a:avLst/>
            </a:prstGeom>
          </p:spPr>
        </p:pic>
        <p:pic>
          <p:nvPicPr>
            <p:cNvPr id="10" name="Immagine 9" descr="Immagine che contiene testo, Carattere, schermata&#10;&#10;Il contenuto generato dall'IA potrebbe non essere corretto.">
              <a:extLst>
                <a:ext uri="{FF2B5EF4-FFF2-40B4-BE49-F238E27FC236}">
                  <a16:creationId xmlns:a16="http://schemas.microsoft.com/office/drawing/2014/main" id="{2739D564-A30F-EE7A-C2A0-6AD4C29F2947}"/>
                </a:ext>
              </a:extLst>
            </p:cNvPr>
            <p:cNvPicPr>
              <a:picLocks noChangeAspect="1"/>
            </p:cNvPicPr>
            <p:nvPr/>
          </p:nvPicPr>
          <p:blipFill>
            <a:blip r:embed="rId3"/>
            <a:srcRect l="44372" t="62312" b="4327"/>
            <a:stretch>
              <a:fillRect/>
            </a:stretch>
          </p:blipFill>
          <p:spPr>
            <a:xfrm>
              <a:off x="7111761" y="6495690"/>
              <a:ext cx="4064539" cy="362310"/>
            </a:xfrm>
            <a:prstGeom prst="rect">
              <a:avLst/>
            </a:prstGeom>
          </p:spPr>
        </p:pic>
        <p:sp>
          <p:nvSpPr>
            <p:cNvPr id="12" name="Titolo 2">
              <a:extLst>
                <a:ext uri="{FF2B5EF4-FFF2-40B4-BE49-F238E27FC236}">
                  <a16:creationId xmlns:a16="http://schemas.microsoft.com/office/drawing/2014/main" id="{7CD79BBC-3DDC-F9E4-8E70-9370904DD5E0}"/>
                </a:ext>
              </a:extLst>
            </p:cNvPr>
            <p:cNvSpPr txBox="1">
              <a:spLocks/>
            </p:cNvSpPr>
            <p:nvPr/>
          </p:nvSpPr>
          <p:spPr>
            <a:xfrm>
              <a:off x="4571998" y="148634"/>
              <a:ext cx="345057" cy="592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latin typeface="Helvetica" pitchFamily="34" charset="0"/>
                  <a:cs typeface="Helvetica" pitchFamily="34" charset="0"/>
                </a:rPr>
                <a:t>-</a:t>
              </a:r>
            </a:p>
          </p:txBody>
        </p:sp>
      </p:grpSp>
      <p:pic>
        <p:nvPicPr>
          <p:cNvPr id="13" name="Immagine 12">
            <a:extLst>
              <a:ext uri="{FF2B5EF4-FFF2-40B4-BE49-F238E27FC236}">
                <a16:creationId xmlns:a16="http://schemas.microsoft.com/office/drawing/2014/main" id="{0F93256D-44F9-3C89-AE94-3919BB680CC8}"/>
              </a:ext>
            </a:extLst>
          </p:cNvPr>
          <p:cNvPicPr>
            <a:picLocks noChangeAspect="1"/>
          </p:cNvPicPr>
          <p:nvPr/>
        </p:nvPicPr>
        <p:blipFill rotWithShape="1">
          <a:blip r:embed="rId4"/>
          <a:srcRect l="80534" t="17324" r="12767" b="65826"/>
          <a:stretch/>
        </p:blipFill>
        <p:spPr>
          <a:xfrm>
            <a:off x="99838" y="148634"/>
            <a:ext cx="816747" cy="1155608"/>
          </a:xfrm>
          <a:prstGeom prst="rect">
            <a:avLst/>
          </a:prstGeom>
        </p:spPr>
      </p:pic>
      <p:sp>
        <p:nvSpPr>
          <p:cNvPr id="14" name="Titolo 2">
            <a:extLst>
              <a:ext uri="{FF2B5EF4-FFF2-40B4-BE49-F238E27FC236}">
                <a16:creationId xmlns:a16="http://schemas.microsoft.com/office/drawing/2014/main" id="{1631E7F0-5B3C-54A4-67C2-2CD396013655}"/>
              </a:ext>
            </a:extLst>
          </p:cNvPr>
          <p:cNvSpPr txBox="1">
            <a:spLocks/>
          </p:cNvSpPr>
          <p:nvPr/>
        </p:nvSpPr>
        <p:spPr>
          <a:xfrm>
            <a:off x="508211" y="318367"/>
            <a:ext cx="3428221" cy="592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1800" b="1" dirty="0">
                <a:latin typeface="Helvetica" pitchFamily="34" charset="0"/>
                <a:cs typeface="Helvetica" pitchFamily="34" charset="0"/>
              </a:rPr>
              <a:t>Preoperative Bariatric Surgery Weight Loss</a:t>
            </a:r>
          </a:p>
        </p:txBody>
      </p:sp>
    </p:spTree>
    <p:extLst>
      <p:ext uri="{BB962C8B-B14F-4D97-AF65-F5344CB8AC3E}">
        <p14:creationId xmlns:p14="http://schemas.microsoft.com/office/powerpoint/2010/main" val="2207711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7CC8-8B22-18A1-C6D2-63028E6C70FA}"/>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1FF844C1-FEE1-7C4B-F20A-E7C621B7E70D}"/>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82E826E1-1C6C-FE1A-51F2-CCE8D2DECF36}"/>
              </a:ext>
            </a:extLst>
          </p:cNvPr>
          <p:cNvSpPr/>
          <p:nvPr/>
        </p:nvSpPr>
        <p:spPr>
          <a:xfrm>
            <a:off x="3479165" y="3358896"/>
            <a:ext cx="4581525" cy="3320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5E3729CB-379F-99C3-6EA8-FBC2F7761166}"/>
              </a:ext>
            </a:extLst>
          </p:cNvPr>
          <p:cNvSpPr txBox="1"/>
          <p:nvPr/>
        </p:nvSpPr>
        <p:spPr>
          <a:xfrm>
            <a:off x="2324400" y="260712"/>
            <a:ext cx="6094562"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SURMOUNT 1 STUDY</a:t>
            </a:r>
            <a:endParaRPr lang="it-IT" sz="2400" dirty="0"/>
          </a:p>
        </p:txBody>
      </p:sp>
      <p:grpSp>
        <p:nvGrpSpPr>
          <p:cNvPr id="2" name="Gruppo 1">
            <a:extLst>
              <a:ext uri="{FF2B5EF4-FFF2-40B4-BE49-F238E27FC236}">
                <a16:creationId xmlns:a16="http://schemas.microsoft.com/office/drawing/2014/main" id="{EC819D03-77EA-0457-4F8C-BEA57F7151AA}"/>
              </a:ext>
            </a:extLst>
          </p:cNvPr>
          <p:cNvGrpSpPr/>
          <p:nvPr/>
        </p:nvGrpSpPr>
        <p:grpSpPr>
          <a:xfrm>
            <a:off x="0" y="0"/>
            <a:ext cx="12192184" cy="1030393"/>
            <a:chOff x="1" y="1"/>
            <a:chExt cx="12192184" cy="1030393"/>
          </a:xfrm>
        </p:grpSpPr>
        <p:sp>
          <p:nvSpPr>
            <p:cNvPr id="3" name="object 2">
              <a:extLst>
                <a:ext uri="{FF2B5EF4-FFF2-40B4-BE49-F238E27FC236}">
                  <a16:creationId xmlns:a16="http://schemas.microsoft.com/office/drawing/2014/main" id="{2DC9B49C-AE0F-303F-3BCA-F16F269A557B}"/>
                </a:ext>
              </a:extLst>
            </p:cNvPr>
            <p:cNvSpPr/>
            <p:nvPr/>
          </p:nvSpPr>
          <p:spPr>
            <a:xfrm>
              <a:off x="431985" y="251188"/>
              <a:ext cx="11760200" cy="489373"/>
            </a:xfrm>
            <a:custGeom>
              <a:avLst/>
              <a:gdLst/>
              <a:ahLst/>
              <a:cxnLst/>
              <a:rect l="l" t="t" r="r" b="b"/>
              <a:pathLst>
                <a:path w="8820150" h="367030">
                  <a:moveTo>
                    <a:pt x="8820010" y="0"/>
                  </a:moveTo>
                  <a:lnTo>
                    <a:pt x="0" y="0"/>
                  </a:lnTo>
                  <a:lnTo>
                    <a:pt x="0" y="366420"/>
                  </a:lnTo>
                  <a:lnTo>
                    <a:pt x="8820010" y="366420"/>
                  </a:lnTo>
                  <a:lnTo>
                    <a:pt x="8820010" y="0"/>
                  </a:lnTo>
                  <a:close/>
                </a:path>
              </a:pathLst>
            </a:custGeom>
            <a:solidFill>
              <a:srgbClr val="002060"/>
            </a:solidFill>
          </p:spPr>
          <p:txBody>
            <a:bodyPr wrap="square" lIns="0" tIns="0" rIns="0" bIns="0" rtlCol="0"/>
            <a:lstStyle/>
            <a:p>
              <a:endParaRPr sz="2400" dirty="0"/>
            </a:p>
          </p:txBody>
        </p:sp>
        <p:sp>
          <p:nvSpPr>
            <p:cNvPr id="5" name="object 5">
              <a:extLst>
                <a:ext uri="{FF2B5EF4-FFF2-40B4-BE49-F238E27FC236}">
                  <a16:creationId xmlns:a16="http://schemas.microsoft.com/office/drawing/2014/main" id="{864D55AD-5247-73D9-AC9B-40F0194ABD95}"/>
                </a:ext>
              </a:extLst>
            </p:cNvPr>
            <p:cNvSpPr/>
            <p:nvPr/>
          </p:nvSpPr>
          <p:spPr>
            <a:xfrm>
              <a:off x="1" y="1"/>
              <a:ext cx="607060" cy="1030393"/>
            </a:xfrm>
            <a:custGeom>
              <a:avLst/>
              <a:gdLst/>
              <a:ahLst/>
              <a:cxnLst/>
              <a:rect l="l" t="t" r="r" b="b"/>
              <a:pathLst>
                <a:path w="455295" h="772795">
                  <a:moveTo>
                    <a:pt x="202934" y="0"/>
                  </a:moveTo>
                  <a:lnTo>
                    <a:pt x="0" y="0"/>
                  </a:lnTo>
                  <a:lnTo>
                    <a:pt x="0" y="768186"/>
                  </a:lnTo>
                  <a:lnTo>
                    <a:pt x="7449" y="769487"/>
                  </a:lnTo>
                  <a:lnTo>
                    <a:pt x="54173" y="772182"/>
                  </a:lnTo>
                  <a:lnTo>
                    <a:pt x="100897" y="769487"/>
                  </a:lnTo>
                  <a:lnTo>
                    <a:pt x="146038" y="761601"/>
                  </a:lnTo>
                  <a:lnTo>
                    <a:pt x="189295" y="748825"/>
                  </a:lnTo>
                  <a:lnTo>
                    <a:pt x="230367" y="731460"/>
                  </a:lnTo>
                  <a:lnTo>
                    <a:pt x="268955" y="709807"/>
                  </a:lnTo>
                  <a:lnTo>
                    <a:pt x="304757" y="684165"/>
                  </a:lnTo>
                  <a:lnTo>
                    <a:pt x="337473" y="654836"/>
                  </a:lnTo>
                  <a:lnTo>
                    <a:pt x="366802" y="622120"/>
                  </a:lnTo>
                  <a:lnTo>
                    <a:pt x="392444" y="586318"/>
                  </a:lnTo>
                  <a:lnTo>
                    <a:pt x="414097" y="547730"/>
                  </a:lnTo>
                  <a:lnTo>
                    <a:pt x="431462" y="506657"/>
                  </a:lnTo>
                  <a:lnTo>
                    <a:pt x="444238" y="463400"/>
                  </a:lnTo>
                  <a:lnTo>
                    <a:pt x="452124" y="418259"/>
                  </a:lnTo>
                  <a:lnTo>
                    <a:pt x="454820" y="371535"/>
                  </a:lnTo>
                  <a:lnTo>
                    <a:pt x="452124" y="324809"/>
                  </a:lnTo>
                  <a:lnTo>
                    <a:pt x="444238" y="279666"/>
                  </a:lnTo>
                  <a:lnTo>
                    <a:pt x="431462" y="236407"/>
                  </a:lnTo>
                  <a:lnTo>
                    <a:pt x="414097" y="195333"/>
                  </a:lnTo>
                  <a:lnTo>
                    <a:pt x="392444" y="156744"/>
                  </a:lnTo>
                  <a:lnTo>
                    <a:pt x="366802" y="120940"/>
                  </a:lnTo>
                  <a:lnTo>
                    <a:pt x="337473" y="88224"/>
                  </a:lnTo>
                  <a:lnTo>
                    <a:pt x="304757" y="58894"/>
                  </a:lnTo>
                  <a:lnTo>
                    <a:pt x="268955" y="33252"/>
                  </a:lnTo>
                  <a:lnTo>
                    <a:pt x="230367" y="11598"/>
                  </a:lnTo>
                  <a:lnTo>
                    <a:pt x="202934" y="0"/>
                  </a:lnTo>
                  <a:close/>
                </a:path>
              </a:pathLst>
            </a:custGeom>
            <a:solidFill>
              <a:srgbClr val="002060"/>
            </a:solidFill>
          </p:spPr>
          <p:txBody>
            <a:bodyPr wrap="square" lIns="0" tIns="0" rIns="0" bIns="0" rtlCol="0"/>
            <a:lstStyle/>
            <a:p>
              <a:endParaRPr sz="2400" dirty="0"/>
            </a:p>
          </p:txBody>
        </p:sp>
      </p:grpSp>
      <p:sp>
        <p:nvSpPr>
          <p:cNvPr id="6" name="CasellaDiTesto 5">
            <a:extLst>
              <a:ext uri="{FF2B5EF4-FFF2-40B4-BE49-F238E27FC236}">
                <a16:creationId xmlns:a16="http://schemas.microsoft.com/office/drawing/2014/main" id="{0AFB8008-0D17-E854-844B-BF90B4A67733}"/>
              </a:ext>
            </a:extLst>
          </p:cNvPr>
          <p:cNvSpPr txBox="1"/>
          <p:nvPr/>
        </p:nvSpPr>
        <p:spPr>
          <a:xfrm>
            <a:off x="2770632" y="268077"/>
            <a:ext cx="6163056" cy="523220"/>
          </a:xfrm>
          <a:prstGeom prst="rect">
            <a:avLst/>
          </a:prstGeom>
          <a:noFill/>
        </p:spPr>
        <p:txBody>
          <a:bodyPr wrap="square" rtlCol="0">
            <a:spAutoFit/>
          </a:bodyPr>
          <a:lstStyle/>
          <a:p>
            <a:pPr algn="ctr"/>
            <a:r>
              <a:rPr lang="it-IT" sz="2800" b="1" dirty="0">
                <a:solidFill>
                  <a:srgbClr val="FFFFFF"/>
                </a:solidFill>
                <a:latin typeface="Montserrat" pitchFamily="2" charset="77"/>
                <a:ea typeface="+mj-ea"/>
                <a:cs typeface="+mj-cs"/>
              </a:rPr>
              <a:t>RESULTS</a:t>
            </a:r>
            <a:endParaRPr lang="it-IT" sz="2800" dirty="0"/>
          </a:p>
        </p:txBody>
      </p:sp>
      <p:pic>
        <p:nvPicPr>
          <p:cNvPr id="7" name="Immagine 6">
            <a:extLst>
              <a:ext uri="{FF2B5EF4-FFF2-40B4-BE49-F238E27FC236}">
                <a16:creationId xmlns:a16="http://schemas.microsoft.com/office/drawing/2014/main" id="{7D65AC5C-CA34-92B9-DA0D-B237BDF8D4F9}"/>
              </a:ext>
            </a:extLst>
          </p:cNvPr>
          <p:cNvPicPr>
            <a:picLocks noChangeAspect="1"/>
          </p:cNvPicPr>
          <p:nvPr/>
        </p:nvPicPr>
        <p:blipFill>
          <a:blip r:embed="rId2"/>
          <a:srcRect b="46164"/>
          <a:stretch/>
        </p:blipFill>
        <p:spPr>
          <a:xfrm>
            <a:off x="84082" y="1406106"/>
            <a:ext cx="5847320" cy="4235570"/>
          </a:xfrm>
          <a:prstGeom prst="rect">
            <a:avLst/>
          </a:prstGeom>
        </p:spPr>
      </p:pic>
      <p:pic>
        <p:nvPicPr>
          <p:cNvPr id="8" name="Immagine 7">
            <a:extLst>
              <a:ext uri="{FF2B5EF4-FFF2-40B4-BE49-F238E27FC236}">
                <a16:creationId xmlns:a16="http://schemas.microsoft.com/office/drawing/2014/main" id="{9C2A930D-95F9-FF0F-C68C-616317776559}"/>
              </a:ext>
            </a:extLst>
          </p:cNvPr>
          <p:cNvPicPr>
            <a:picLocks noChangeAspect="1"/>
          </p:cNvPicPr>
          <p:nvPr/>
        </p:nvPicPr>
        <p:blipFill>
          <a:blip r:embed="rId2"/>
          <a:srcRect t="52956"/>
          <a:stretch/>
        </p:blipFill>
        <p:spPr>
          <a:xfrm>
            <a:off x="6096000" y="2803363"/>
            <a:ext cx="5847318" cy="3701175"/>
          </a:xfrm>
          <a:prstGeom prst="rect">
            <a:avLst/>
          </a:prstGeom>
        </p:spPr>
      </p:pic>
      <p:sp>
        <p:nvSpPr>
          <p:cNvPr id="9" name="Freccia in giù 8">
            <a:extLst>
              <a:ext uri="{FF2B5EF4-FFF2-40B4-BE49-F238E27FC236}">
                <a16:creationId xmlns:a16="http://schemas.microsoft.com/office/drawing/2014/main" id="{F81A4C13-28E8-775F-E709-728184D9CC90}"/>
              </a:ext>
            </a:extLst>
          </p:cNvPr>
          <p:cNvSpPr/>
          <p:nvPr/>
        </p:nvSpPr>
        <p:spPr>
          <a:xfrm rot="5400000">
            <a:off x="6143871" y="2681570"/>
            <a:ext cx="215661" cy="664234"/>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in giù 9">
            <a:extLst>
              <a:ext uri="{FF2B5EF4-FFF2-40B4-BE49-F238E27FC236}">
                <a16:creationId xmlns:a16="http://schemas.microsoft.com/office/drawing/2014/main" id="{D46EF23E-C48A-A738-F0DD-7319B244E049}"/>
              </a:ext>
            </a:extLst>
          </p:cNvPr>
          <p:cNvSpPr/>
          <p:nvPr/>
        </p:nvSpPr>
        <p:spPr>
          <a:xfrm rot="5400000">
            <a:off x="6152769" y="3057284"/>
            <a:ext cx="215661" cy="664234"/>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in giù 11">
            <a:extLst>
              <a:ext uri="{FF2B5EF4-FFF2-40B4-BE49-F238E27FC236}">
                <a16:creationId xmlns:a16="http://schemas.microsoft.com/office/drawing/2014/main" id="{428C83B3-80F0-DBA4-65D8-64C64F28CAEC}"/>
              </a:ext>
            </a:extLst>
          </p:cNvPr>
          <p:cNvSpPr/>
          <p:nvPr/>
        </p:nvSpPr>
        <p:spPr>
          <a:xfrm rot="5400000">
            <a:off x="6152769" y="4650271"/>
            <a:ext cx="215661" cy="664234"/>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in giù 12">
            <a:extLst>
              <a:ext uri="{FF2B5EF4-FFF2-40B4-BE49-F238E27FC236}">
                <a16:creationId xmlns:a16="http://schemas.microsoft.com/office/drawing/2014/main" id="{AEC5B6FA-4DF5-B0D6-532E-11E380DE8452}"/>
              </a:ext>
            </a:extLst>
          </p:cNvPr>
          <p:cNvSpPr/>
          <p:nvPr/>
        </p:nvSpPr>
        <p:spPr>
          <a:xfrm rot="19029128">
            <a:off x="11144316" y="2151102"/>
            <a:ext cx="215661" cy="664234"/>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a:extLst>
              <a:ext uri="{FF2B5EF4-FFF2-40B4-BE49-F238E27FC236}">
                <a16:creationId xmlns:a16="http://schemas.microsoft.com/office/drawing/2014/main" id="{191B97A1-E412-CC65-A209-A04929E67EF6}"/>
              </a:ext>
            </a:extLst>
          </p:cNvPr>
          <p:cNvSpPr/>
          <p:nvPr/>
        </p:nvSpPr>
        <p:spPr>
          <a:xfrm>
            <a:off x="5880699" y="5707683"/>
            <a:ext cx="664235" cy="1880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06E38EB6-538C-B2E7-4D5C-5BF005EC9DD1}"/>
              </a:ext>
            </a:extLst>
          </p:cNvPr>
          <p:cNvSpPr/>
          <p:nvPr/>
        </p:nvSpPr>
        <p:spPr>
          <a:xfrm>
            <a:off x="10054649" y="5557040"/>
            <a:ext cx="1888669" cy="489373"/>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0233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22991-DCDE-4772-AB4A-DD8A22A50D2F}"/>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B22F3662-6613-5CDF-C68C-20F7988A888D}"/>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3A33A82E-4EF9-799C-462C-6BE884FBB6FA}"/>
              </a:ext>
            </a:extLst>
          </p:cNvPr>
          <p:cNvSpPr/>
          <p:nvPr/>
        </p:nvSpPr>
        <p:spPr>
          <a:xfrm>
            <a:off x="3479165" y="3358896"/>
            <a:ext cx="4581525" cy="3320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96420F18-05CB-56E0-FE90-351E19B204C0}"/>
              </a:ext>
            </a:extLst>
          </p:cNvPr>
          <p:cNvSpPr txBox="1"/>
          <p:nvPr/>
        </p:nvSpPr>
        <p:spPr>
          <a:xfrm>
            <a:off x="2324400" y="260712"/>
            <a:ext cx="6094562"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SURMOUNT 1 STUDY</a:t>
            </a:r>
            <a:endParaRPr lang="it-IT" sz="2400" dirty="0"/>
          </a:p>
        </p:txBody>
      </p:sp>
      <p:grpSp>
        <p:nvGrpSpPr>
          <p:cNvPr id="2" name="Gruppo 1">
            <a:extLst>
              <a:ext uri="{FF2B5EF4-FFF2-40B4-BE49-F238E27FC236}">
                <a16:creationId xmlns:a16="http://schemas.microsoft.com/office/drawing/2014/main" id="{1383CAD2-D62F-28A5-41B2-602D7BB7A2F3}"/>
              </a:ext>
            </a:extLst>
          </p:cNvPr>
          <p:cNvGrpSpPr/>
          <p:nvPr/>
        </p:nvGrpSpPr>
        <p:grpSpPr>
          <a:xfrm>
            <a:off x="0" y="0"/>
            <a:ext cx="12192184" cy="1030393"/>
            <a:chOff x="1" y="1"/>
            <a:chExt cx="12192184" cy="1030393"/>
          </a:xfrm>
          <a:solidFill>
            <a:srgbClr val="002060"/>
          </a:solidFill>
        </p:grpSpPr>
        <p:sp>
          <p:nvSpPr>
            <p:cNvPr id="3" name="object 2">
              <a:extLst>
                <a:ext uri="{FF2B5EF4-FFF2-40B4-BE49-F238E27FC236}">
                  <a16:creationId xmlns:a16="http://schemas.microsoft.com/office/drawing/2014/main" id="{1EDA8D3F-C479-D167-2E9D-CFE0A901B32D}"/>
                </a:ext>
              </a:extLst>
            </p:cNvPr>
            <p:cNvSpPr/>
            <p:nvPr/>
          </p:nvSpPr>
          <p:spPr>
            <a:xfrm>
              <a:off x="431985" y="251188"/>
              <a:ext cx="11760200" cy="489373"/>
            </a:xfrm>
            <a:custGeom>
              <a:avLst/>
              <a:gdLst/>
              <a:ahLst/>
              <a:cxnLst/>
              <a:rect l="l" t="t" r="r" b="b"/>
              <a:pathLst>
                <a:path w="8820150" h="367030">
                  <a:moveTo>
                    <a:pt x="8820010" y="0"/>
                  </a:moveTo>
                  <a:lnTo>
                    <a:pt x="0" y="0"/>
                  </a:lnTo>
                  <a:lnTo>
                    <a:pt x="0" y="366420"/>
                  </a:lnTo>
                  <a:lnTo>
                    <a:pt x="8820010" y="366420"/>
                  </a:lnTo>
                  <a:lnTo>
                    <a:pt x="8820010" y="0"/>
                  </a:lnTo>
                  <a:close/>
                </a:path>
              </a:pathLst>
            </a:custGeom>
            <a:grpFill/>
          </p:spPr>
          <p:txBody>
            <a:bodyPr wrap="square" lIns="0" tIns="0" rIns="0" bIns="0" rtlCol="0"/>
            <a:lstStyle/>
            <a:p>
              <a:endParaRPr sz="2400" dirty="0"/>
            </a:p>
          </p:txBody>
        </p:sp>
        <p:sp>
          <p:nvSpPr>
            <p:cNvPr id="5" name="object 5">
              <a:extLst>
                <a:ext uri="{FF2B5EF4-FFF2-40B4-BE49-F238E27FC236}">
                  <a16:creationId xmlns:a16="http://schemas.microsoft.com/office/drawing/2014/main" id="{EB72E6EE-9700-190A-7C08-B357D0E77157}"/>
                </a:ext>
              </a:extLst>
            </p:cNvPr>
            <p:cNvSpPr/>
            <p:nvPr/>
          </p:nvSpPr>
          <p:spPr>
            <a:xfrm>
              <a:off x="1" y="1"/>
              <a:ext cx="607060" cy="1030393"/>
            </a:xfrm>
            <a:custGeom>
              <a:avLst/>
              <a:gdLst/>
              <a:ahLst/>
              <a:cxnLst/>
              <a:rect l="l" t="t" r="r" b="b"/>
              <a:pathLst>
                <a:path w="455295" h="772795">
                  <a:moveTo>
                    <a:pt x="202934" y="0"/>
                  </a:moveTo>
                  <a:lnTo>
                    <a:pt x="0" y="0"/>
                  </a:lnTo>
                  <a:lnTo>
                    <a:pt x="0" y="768186"/>
                  </a:lnTo>
                  <a:lnTo>
                    <a:pt x="7449" y="769487"/>
                  </a:lnTo>
                  <a:lnTo>
                    <a:pt x="54173" y="772182"/>
                  </a:lnTo>
                  <a:lnTo>
                    <a:pt x="100897" y="769487"/>
                  </a:lnTo>
                  <a:lnTo>
                    <a:pt x="146038" y="761601"/>
                  </a:lnTo>
                  <a:lnTo>
                    <a:pt x="189295" y="748825"/>
                  </a:lnTo>
                  <a:lnTo>
                    <a:pt x="230367" y="731460"/>
                  </a:lnTo>
                  <a:lnTo>
                    <a:pt x="268955" y="709807"/>
                  </a:lnTo>
                  <a:lnTo>
                    <a:pt x="304757" y="684165"/>
                  </a:lnTo>
                  <a:lnTo>
                    <a:pt x="337473" y="654836"/>
                  </a:lnTo>
                  <a:lnTo>
                    <a:pt x="366802" y="622120"/>
                  </a:lnTo>
                  <a:lnTo>
                    <a:pt x="392444" y="586318"/>
                  </a:lnTo>
                  <a:lnTo>
                    <a:pt x="414097" y="547730"/>
                  </a:lnTo>
                  <a:lnTo>
                    <a:pt x="431462" y="506657"/>
                  </a:lnTo>
                  <a:lnTo>
                    <a:pt x="444238" y="463400"/>
                  </a:lnTo>
                  <a:lnTo>
                    <a:pt x="452124" y="418259"/>
                  </a:lnTo>
                  <a:lnTo>
                    <a:pt x="454820" y="371535"/>
                  </a:lnTo>
                  <a:lnTo>
                    <a:pt x="452124" y="324809"/>
                  </a:lnTo>
                  <a:lnTo>
                    <a:pt x="444238" y="279666"/>
                  </a:lnTo>
                  <a:lnTo>
                    <a:pt x="431462" y="236407"/>
                  </a:lnTo>
                  <a:lnTo>
                    <a:pt x="414097" y="195333"/>
                  </a:lnTo>
                  <a:lnTo>
                    <a:pt x="392444" y="156744"/>
                  </a:lnTo>
                  <a:lnTo>
                    <a:pt x="366802" y="120940"/>
                  </a:lnTo>
                  <a:lnTo>
                    <a:pt x="337473" y="88224"/>
                  </a:lnTo>
                  <a:lnTo>
                    <a:pt x="304757" y="58894"/>
                  </a:lnTo>
                  <a:lnTo>
                    <a:pt x="268955" y="33252"/>
                  </a:lnTo>
                  <a:lnTo>
                    <a:pt x="230367" y="11598"/>
                  </a:lnTo>
                  <a:lnTo>
                    <a:pt x="202934" y="0"/>
                  </a:lnTo>
                  <a:close/>
                </a:path>
              </a:pathLst>
            </a:custGeom>
            <a:grpFill/>
          </p:spPr>
          <p:txBody>
            <a:bodyPr wrap="square" lIns="0" tIns="0" rIns="0" bIns="0" rtlCol="0"/>
            <a:lstStyle/>
            <a:p>
              <a:endParaRPr sz="2400"/>
            </a:p>
          </p:txBody>
        </p:sp>
      </p:grpSp>
      <p:sp>
        <p:nvSpPr>
          <p:cNvPr id="6" name="CasellaDiTesto 5">
            <a:extLst>
              <a:ext uri="{FF2B5EF4-FFF2-40B4-BE49-F238E27FC236}">
                <a16:creationId xmlns:a16="http://schemas.microsoft.com/office/drawing/2014/main" id="{D4215858-88B6-91DD-479F-C9C7E0FF9203}"/>
              </a:ext>
            </a:extLst>
          </p:cNvPr>
          <p:cNvSpPr txBox="1"/>
          <p:nvPr/>
        </p:nvSpPr>
        <p:spPr>
          <a:xfrm>
            <a:off x="776377" y="311207"/>
            <a:ext cx="9687465" cy="369332"/>
          </a:xfrm>
          <a:prstGeom prst="rect">
            <a:avLst/>
          </a:prstGeom>
          <a:noFill/>
        </p:spPr>
        <p:txBody>
          <a:bodyPr wrap="square" rtlCol="0">
            <a:spAutoFit/>
          </a:bodyPr>
          <a:lstStyle/>
          <a:p>
            <a:pPr algn="ctr"/>
            <a:r>
              <a:rPr lang="it-IT" b="1" dirty="0">
                <a:solidFill>
                  <a:srgbClr val="FFFFFF"/>
                </a:solidFill>
                <a:latin typeface="Montserrat" pitchFamily="2" charset="77"/>
                <a:ea typeface="+mj-ea"/>
                <a:cs typeface="+mj-cs"/>
              </a:rPr>
              <a:t>PROPOSED MECHANISMS OF FFM, MS, AND RMR PRESERVATION BY LEKT</a:t>
            </a:r>
            <a:endParaRPr lang="it-IT" dirty="0"/>
          </a:p>
        </p:txBody>
      </p:sp>
      <p:sp>
        <p:nvSpPr>
          <p:cNvPr id="7" name="Rettangolo 6">
            <a:extLst>
              <a:ext uri="{FF2B5EF4-FFF2-40B4-BE49-F238E27FC236}">
                <a16:creationId xmlns:a16="http://schemas.microsoft.com/office/drawing/2014/main" id="{3F88CFA8-2330-766E-260D-5F78F1E4C646}"/>
              </a:ext>
            </a:extLst>
          </p:cNvPr>
          <p:cNvSpPr/>
          <p:nvPr/>
        </p:nvSpPr>
        <p:spPr>
          <a:xfrm>
            <a:off x="5747399" y="1261642"/>
            <a:ext cx="1326520" cy="65198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725A4662-08AA-7C01-667F-092A1D388C05}"/>
              </a:ext>
            </a:extLst>
          </p:cNvPr>
          <p:cNvSpPr txBox="1"/>
          <p:nvPr/>
        </p:nvSpPr>
        <p:spPr>
          <a:xfrm>
            <a:off x="5848454" y="1281580"/>
            <a:ext cx="1115919" cy="646331"/>
          </a:xfrm>
          <a:prstGeom prst="rect">
            <a:avLst/>
          </a:prstGeom>
          <a:noFill/>
        </p:spPr>
        <p:txBody>
          <a:bodyPr wrap="square">
            <a:spAutoFit/>
          </a:bodyPr>
          <a:lstStyle/>
          <a:p>
            <a:pPr algn="ctr"/>
            <a:r>
              <a:rPr lang="it-IT" sz="1200" b="1" dirty="0">
                <a:solidFill>
                  <a:srgbClr val="FFFFFF"/>
                </a:solidFill>
                <a:latin typeface="Montserrat" pitchFamily="2" charset="77"/>
                <a:ea typeface="+mj-ea"/>
                <a:cs typeface="+mj-cs"/>
              </a:rPr>
              <a:t>WEIGHT LOSS BY LEKT</a:t>
            </a:r>
            <a:endParaRPr lang="it-IT" sz="1200" dirty="0"/>
          </a:p>
        </p:txBody>
      </p:sp>
      <p:sp>
        <p:nvSpPr>
          <p:cNvPr id="9" name="Rettangolo 8">
            <a:extLst>
              <a:ext uri="{FF2B5EF4-FFF2-40B4-BE49-F238E27FC236}">
                <a16:creationId xmlns:a16="http://schemas.microsoft.com/office/drawing/2014/main" id="{3CB752A3-BC5E-3149-BA31-F1F06FDAC330}"/>
              </a:ext>
            </a:extLst>
          </p:cNvPr>
          <p:cNvSpPr/>
          <p:nvPr/>
        </p:nvSpPr>
        <p:spPr>
          <a:xfrm>
            <a:off x="1670289" y="4600663"/>
            <a:ext cx="1421465" cy="65198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8BC98AF3-AD33-78B4-640A-0B11D051C339}"/>
              </a:ext>
            </a:extLst>
          </p:cNvPr>
          <p:cNvSpPr txBox="1"/>
          <p:nvPr/>
        </p:nvSpPr>
        <p:spPr>
          <a:xfrm>
            <a:off x="1521431" y="4695823"/>
            <a:ext cx="1719179" cy="461665"/>
          </a:xfrm>
          <a:prstGeom prst="rect">
            <a:avLst/>
          </a:prstGeom>
          <a:noFill/>
        </p:spPr>
        <p:txBody>
          <a:bodyPr wrap="square">
            <a:spAutoFit/>
          </a:bodyPr>
          <a:lstStyle/>
          <a:p>
            <a:pPr algn="ctr"/>
            <a:r>
              <a:rPr lang="it-IT" sz="1200" b="1" dirty="0">
                <a:solidFill>
                  <a:srgbClr val="FFFFFF"/>
                </a:solidFill>
                <a:latin typeface="Montserrat" pitchFamily="2" charset="77"/>
                <a:ea typeface="+mj-ea"/>
                <a:cs typeface="+mj-cs"/>
              </a:rPr>
              <a:t>FFM PRESERVATION</a:t>
            </a:r>
            <a:endParaRPr lang="it-IT" sz="1200" dirty="0"/>
          </a:p>
        </p:txBody>
      </p:sp>
      <p:cxnSp>
        <p:nvCxnSpPr>
          <p:cNvPr id="12" name="Connettore 2 11">
            <a:extLst>
              <a:ext uri="{FF2B5EF4-FFF2-40B4-BE49-F238E27FC236}">
                <a16:creationId xmlns:a16="http://schemas.microsoft.com/office/drawing/2014/main" id="{A26A6B58-4482-73F8-F002-9640EE3FA9B7}"/>
              </a:ext>
            </a:extLst>
          </p:cNvPr>
          <p:cNvCxnSpPr/>
          <p:nvPr/>
        </p:nvCxnSpPr>
        <p:spPr>
          <a:xfrm>
            <a:off x="2374733" y="4024442"/>
            <a:ext cx="0" cy="54000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D55BF14B-F748-AA4C-9290-D4DC030C6F31}"/>
              </a:ext>
            </a:extLst>
          </p:cNvPr>
          <p:cNvSpPr/>
          <p:nvPr/>
        </p:nvSpPr>
        <p:spPr>
          <a:xfrm>
            <a:off x="3110776" y="2327551"/>
            <a:ext cx="924945" cy="65198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232E0CA0-D6D9-1FAB-07A6-2C67BE6242E6}"/>
              </a:ext>
            </a:extLst>
          </p:cNvPr>
          <p:cNvSpPr txBox="1"/>
          <p:nvPr/>
        </p:nvSpPr>
        <p:spPr>
          <a:xfrm>
            <a:off x="2857488" y="2456629"/>
            <a:ext cx="1473968" cy="430887"/>
          </a:xfrm>
          <a:prstGeom prst="rect">
            <a:avLst/>
          </a:prstGeom>
          <a:noFill/>
        </p:spPr>
        <p:txBody>
          <a:bodyPr wrap="square">
            <a:spAutoFit/>
          </a:bodyPr>
          <a:lstStyle/>
          <a:p>
            <a:pPr algn="ctr"/>
            <a:r>
              <a:rPr lang="it-IT" sz="1050" b="1" dirty="0">
                <a:solidFill>
                  <a:srgbClr val="FFFFFF"/>
                </a:solidFill>
                <a:latin typeface="Montserrat" pitchFamily="2" charset="77"/>
                <a:ea typeface="+mj-ea"/>
                <a:cs typeface="+mj-cs"/>
              </a:rPr>
              <a:t>GLUCONEO-</a:t>
            </a:r>
          </a:p>
          <a:p>
            <a:pPr algn="ctr"/>
            <a:r>
              <a:rPr lang="it-IT" sz="1050" b="1" dirty="0">
                <a:solidFill>
                  <a:srgbClr val="FFFFFF"/>
                </a:solidFill>
                <a:latin typeface="Montserrat" pitchFamily="2" charset="77"/>
                <a:ea typeface="+mj-ea"/>
                <a:cs typeface="+mj-cs"/>
              </a:rPr>
              <a:t>GENESIS</a:t>
            </a:r>
          </a:p>
        </p:txBody>
      </p:sp>
      <p:sp>
        <p:nvSpPr>
          <p:cNvPr id="16" name="Rettangolo 15">
            <a:extLst>
              <a:ext uri="{FF2B5EF4-FFF2-40B4-BE49-F238E27FC236}">
                <a16:creationId xmlns:a16="http://schemas.microsoft.com/office/drawing/2014/main" id="{4C34B915-D648-153B-90EE-8CBA6882B27F}"/>
              </a:ext>
            </a:extLst>
          </p:cNvPr>
          <p:cNvSpPr/>
          <p:nvPr/>
        </p:nvSpPr>
        <p:spPr>
          <a:xfrm>
            <a:off x="1656293" y="3372456"/>
            <a:ext cx="1421465" cy="65198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5548946F-4C6A-F1AF-D73C-8BDE40F7B11E}"/>
              </a:ext>
            </a:extLst>
          </p:cNvPr>
          <p:cNvSpPr txBox="1"/>
          <p:nvPr/>
        </p:nvSpPr>
        <p:spPr>
          <a:xfrm>
            <a:off x="1592018" y="3433038"/>
            <a:ext cx="1533716" cy="523220"/>
          </a:xfrm>
          <a:prstGeom prst="rect">
            <a:avLst/>
          </a:prstGeom>
          <a:noFill/>
        </p:spPr>
        <p:txBody>
          <a:bodyPr wrap="square">
            <a:spAutoFit/>
          </a:bodyPr>
          <a:lstStyle/>
          <a:p>
            <a:pPr algn="ctr"/>
            <a:r>
              <a:rPr lang="it-IT" sz="1400" b="1" dirty="0">
                <a:solidFill>
                  <a:srgbClr val="FFFFFF"/>
                </a:solidFill>
                <a:latin typeface="Montserrat" pitchFamily="2" charset="77"/>
                <a:ea typeface="+mj-ea"/>
                <a:cs typeface="+mj-cs"/>
              </a:rPr>
              <a:t>MUSCLE PROTEOLYSIS</a:t>
            </a:r>
            <a:endParaRPr lang="it-IT" sz="1400" dirty="0"/>
          </a:p>
        </p:txBody>
      </p:sp>
      <p:sp>
        <p:nvSpPr>
          <p:cNvPr id="18" name="CasellaDiTesto 17">
            <a:extLst>
              <a:ext uri="{FF2B5EF4-FFF2-40B4-BE49-F238E27FC236}">
                <a16:creationId xmlns:a16="http://schemas.microsoft.com/office/drawing/2014/main" id="{92878C2C-15DA-3BD3-998A-423FAD54FF49}"/>
              </a:ext>
            </a:extLst>
          </p:cNvPr>
          <p:cNvSpPr txBox="1"/>
          <p:nvPr/>
        </p:nvSpPr>
        <p:spPr>
          <a:xfrm>
            <a:off x="3671734" y="1471079"/>
            <a:ext cx="1533717" cy="307777"/>
          </a:xfrm>
          <a:prstGeom prst="rect">
            <a:avLst/>
          </a:prstGeom>
          <a:noFill/>
        </p:spPr>
        <p:txBody>
          <a:bodyPr wrap="square">
            <a:spAutoFit/>
          </a:bodyPr>
          <a:lstStyle/>
          <a:p>
            <a:pPr algn="ctr"/>
            <a:r>
              <a:rPr lang="it-IT" sz="1400" b="1" dirty="0">
                <a:solidFill>
                  <a:srgbClr val="00B050"/>
                </a:solidFill>
                <a:latin typeface="Montserrat" pitchFamily="2" charset="77"/>
                <a:ea typeface="+mj-ea"/>
                <a:cs typeface="+mj-cs"/>
              </a:rPr>
              <a:t>Keton bodies</a:t>
            </a:r>
            <a:endParaRPr lang="it-IT" sz="1400" dirty="0">
              <a:solidFill>
                <a:srgbClr val="00B050"/>
              </a:solidFill>
            </a:endParaRPr>
          </a:p>
        </p:txBody>
      </p:sp>
      <p:sp>
        <p:nvSpPr>
          <p:cNvPr id="19" name="Rettangolo 18">
            <a:extLst>
              <a:ext uri="{FF2B5EF4-FFF2-40B4-BE49-F238E27FC236}">
                <a16:creationId xmlns:a16="http://schemas.microsoft.com/office/drawing/2014/main" id="{26611BF3-872E-B5D1-DBB5-4C6831EF7EE7}"/>
              </a:ext>
            </a:extLst>
          </p:cNvPr>
          <p:cNvSpPr/>
          <p:nvPr/>
        </p:nvSpPr>
        <p:spPr>
          <a:xfrm>
            <a:off x="432565" y="2336330"/>
            <a:ext cx="1421465" cy="65198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0B050"/>
              </a:solidFill>
            </a:endParaRPr>
          </a:p>
        </p:txBody>
      </p:sp>
      <p:sp>
        <p:nvSpPr>
          <p:cNvPr id="20" name="CasellaDiTesto 19">
            <a:extLst>
              <a:ext uri="{FF2B5EF4-FFF2-40B4-BE49-F238E27FC236}">
                <a16:creationId xmlns:a16="http://schemas.microsoft.com/office/drawing/2014/main" id="{B758E34A-134C-A7CC-5E51-DD3CE430BDB5}"/>
              </a:ext>
            </a:extLst>
          </p:cNvPr>
          <p:cNvSpPr txBox="1"/>
          <p:nvPr/>
        </p:nvSpPr>
        <p:spPr>
          <a:xfrm>
            <a:off x="339789" y="2361475"/>
            <a:ext cx="1602025" cy="623248"/>
          </a:xfrm>
          <a:prstGeom prst="rect">
            <a:avLst/>
          </a:prstGeom>
          <a:noFill/>
        </p:spPr>
        <p:txBody>
          <a:bodyPr wrap="square">
            <a:spAutoFit/>
          </a:bodyPr>
          <a:lstStyle/>
          <a:p>
            <a:pPr algn="ctr"/>
            <a:r>
              <a:rPr lang="it-IT" sz="1150" b="1" dirty="0">
                <a:solidFill>
                  <a:srgbClr val="FFFFFF"/>
                </a:solidFill>
                <a:latin typeface="Montserrat" pitchFamily="2" charset="77"/>
                <a:ea typeface="+mj-ea"/>
                <a:cs typeface="+mj-cs"/>
              </a:rPr>
              <a:t>MITOCOND. EFFICIENCY &amp;</a:t>
            </a:r>
          </a:p>
          <a:p>
            <a:pPr algn="ctr"/>
            <a:r>
              <a:rPr lang="it-IT" sz="1150" b="1" dirty="0">
                <a:solidFill>
                  <a:srgbClr val="FFFFFF"/>
                </a:solidFill>
                <a:latin typeface="Montserrat" pitchFamily="2" charset="77"/>
                <a:ea typeface="+mj-ea"/>
                <a:cs typeface="+mj-cs"/>
              </a:rPr>
              <a:t>LIPID OXIDATION</a:t>
            </a:r>
            <a:endParaRPr lang="it-IT" sz="1150" dirty="0"/>
          </a:p>
        </p:txBody>
      </p:sp>
      <p:sp>
        <p:nvSpPr>
          <p:cNvPr id="21" name="CasellaDiTesto 20">
            <a:extLst>
              <a:ext uri="{FF2B5EF4-FFF2-40B4-BE49-F238E27FC236}">
                <a16:creationId xmlns:a16="http://schemas.microsoft.com/office/drawing/2014/main" id="{D2451641-CEAF-8A97-9973-CFCD8F42A821}"/>
              </a:ext>
            </a:extLst>
          </p:cNvPr>
          <p:cNvSpPr txBox="1"/>
          <p:nvPr/>
        </p:nvSpPr>
        <p:spPr>
          <a:xfrm>
            <a:off x="2530211" y="1756538"/>
            <a:ext cx="1533717" cy="584775"/>
          </a:xfrm>
          <a:prstGeom prst="rect">
            <a:avLst/>
          </a:prstGeom>
          <a:noFill/>
        </p:spPr>
        <p:txBody>
          <a:bodyPr wrap="square">
            <a:spAutoFit/>
          </a:bodyPr>
          <a:lstStyle/>
          <a:p>
            <a:pPr algn="ctr"/>
            <a:r>
              <a:rPr lang="it-IT" sz="3200" b="1" dirty="0">
                <a:solidFill>
                  <a:srgbClr val="C00000"/>
                </a:solidFill>
                <a:latin typeface="Montserrat" pitchFamily="2" charset="77"/>
                <a:ea typeface="+mj-ea"/>
                <a:cs typeface="+mj-cs"/>
              </a:rPr>
              <a:t>-</a:t>
            </a:r>
            <a:endParaRPr lang="it-IT" sz="3200" dirty="0">
              <a:solidFill>
                <a:srgbClr val="C00000"/>
              </a:solidFill>
            </a:endParaRPr>
          </a:p>
        </p:txBody>
      </p:sp>
      <p:sp>
        <p:nvSpPr>
          <p:cNvPr id="22" name="CasellaDiTesto 21">
            <a:extLst>
              <a:ext uri="{FF2B5EF4-FFF2-40B4-BE49-F238E27FC236}">
                <a16:creationId xmlns:a16="http://schemas.microsoft.com/office/drawing/2014/main" id="{EEC399DF-2060-CC2A-B52C-E2AD773355EE}"/>
              </a:ext>
            </a:extLst>
          </p:cNvPr>
          <p:cNvSpPr txBox="1"/>
          <p:nvPr/>
        </p:nvSpPr>
        <p:spPr>
          <a:xfrm>
            <a:off x="1706893" y="2199985"/>
            <a:ext cx="1533717" cy="584775"/>
          </a:xfrm>
          <a:prstGeom prst="rect">
            <a:avLst/>
          </a:prstGeom>
          <a:noFill/>
        </p:spPr>
        <p:txBody>
          <a:bodyPr wrap="square">
            <a:spAutoFit/>
          </a:bodyPr>
          <a:lstStyle/>
          <a:p>
            <a:pPr algn="ctr"/>
            <a:r>
              <a:rPr lang="it-IT" sz="3200" b="1" dirty="0">
                <a:solidFill>
                  <a:srgbClr val="00B050"/>
                </a:solidFill>
                <a:latin typeface="Montserrat" pitchFamily="2" charset="77"/>
                <a:ea typeface="+mj-ea"/>
                <a:cs typeface="+mj-cs"/>
              </a:rPr>
              <a:t>+</a:t>
            </a:r>
            <a:endParaRPr lang="it-IT" sz="3200" dirty="0">
              <a:solidFill>
                <a:srgbClr val="00B050"/>
              </a:solidFill>
            </a:endParaRPr>
          </a:p>
        </p:txBody>
      </p:sp>
      <p:cxnSp>
        <p:nvCxnSpPr>
          <p:cNvPr id="23" name="Connettore 2 22">
            <a:extLst>
              <a:ext uri="{FF2B5EF4-FFF2-40B4-BE49-F238E27FC236}">
                <a16:creationId xmlns:a16="http://schemas.microsoft.com/office/drawing/2014/main" id="{092A9BEA-CF2F-6A05-6B9D-F97F13AD06E3}"/>
              </a:ext>
            </a:extLst>
          </p:cNvPr>
          <p:cNvCxnSpPr/>
          <p:nvPr/>
        </p:nvCxnSpPr>
        <p:spPr>
          <a:xfrm>
            <a:off x="3115624" y="1778856"/>
            <a:ext cx="0" cy="4680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4" name="Rettangolo 23">
            <a:extLst>
              <a:ext uri="{FF2B5EF4-FFF2-40B4-BE49-F238E27FC236}">
                <a16:creationId xmlns:a16="http://schemas.microsoft.com/office/drawing/2014/main" id="{910FD49F-535A-2AF2-8255-E06D0E124722}"/>
              </a:ext>
            </a:extLst>
          </p:cNvPr>
          <p:cNvSpPr/>
          <p:nvPr/>
        </p:nvSpPr>
        <p:spPr>
          <a:xfrm>
            <a:off x="3884859" y="4600663"/>
            <a:ext cx="1326520" cy="65198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a:extLst>
              <a:ext uri="{FF2B5EF4-FFF2-40B4-BE49-F238E27FC236}">
                <a16:creationId xmlns:a16="http://schemas.microsoft.com/office/drawing/2014/main" id="{C7473053-E5E8-8AED-AD9E-B1D79AE00534}"/>
              </a:ext>
            </a:extLst>
          </p:cNvPr>
          <p:cNvSpPr txBox="1"/>
          <p:nvPr/>
        </p:nvSpPr>
        <p:spPr>
          <a:xfrm>
            <a:off x="3781260" y="4681998"/>
            <a:ext cx="1533717" cy="471893"/>
          </a:xfrm>
          <a:prstGeom prst="rect">
            <a:avLst/>
          </a:prstGeom>
          <a:noFill/>
        </p:spPr>
        <p:txBody>
          <a:bodyPr wrap="square">
            <a:spAutoFit/>
          </a:bodyPr>
          <a:lstStyle/>
          <a:p>
            <a:pPr algn="ctr"/>
            <a:r>
              <a:rPr lang="it-IT" sz="1200" b="1" dirty="0">
                <a:solidFill>
                  <a:srgbClr val="FFFFFF"/>
                </a:solidFill>
                <a:latin typeface="Montserrat" pitchFamily="2" charset="77"/>
                <a:ea typeface="+mj-ea"/>
                <a:cs typeface="+mj-cs"/>
              </a:rPr>
              <a:t>MUSCLE MAINTENANCE</a:t>
            </a:r>
            <a:endParaRPr lang="it-IT" sz="1200" dirty="0"/>
          </a:p>
        </p:txBody>
      </p:sp>
      <p:sp>
        <p:nvSpPr>
          <p:cNvPr id="26" name="Rettangolo 25">
            <a:extLst>
              <a:ext uri="{FF2B5EF4-FFF2-40B4-BE49-F238E27FC236}">
                <a16:creationId xmlns:a16="http://schemas.microsoft.com/office/drawing/2014/main" id="{FBC6AC0F-545E-457B-E1C0-4AE0A3C4423A}"/>
              </a:ext>
            </a:extLst>
          </p:cNvPr>
          <p:cNvSpPr/>
          <p:nvPr/>
        </p:nvSpPr>
        <p:spPr>
          <a:xfrm>
            <a:off x="6011690" y="4600663"/>
            <a:ext cx="1326520" cy="65198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7CAC988A-FDD4-1C1D-C7CC-79DD87D44EEB}"/>
              </a:ext>
            </a:extLst>
          </p:cNvPr>
          <p:cNvSpPr txBox="1"/>
          <p:nvPr/>
        </p:nvSpPr>
        <p:spPr>
          <a:xfrm>
            <a:off x="5901888" y="4728227"/>
            <a:ext cx="1533717" cy="461665"/>
          </a:xfrm>
          <a:prstGeom prst="rect">
            <a:avLst/>
          </a:prstGeom>
          <a:noFill/>
        </p:spPr>
        <p:txBody>
          <a:bodyPr wrap="square">
            <a:spAutoFit/>
          </a:bodyPr>
          <a:lstStyle/>
          <a:p>
            <a:pPr algn="ctr"/>
            <a:r>
              <a:rPr lang="it-IT" sz="1200" b="1" dirty="0">
                <a:solidFill>
                  <a:schemeClr val="bg1"/>
                </a:solidFill>
                <a:latin typeface="Montserrat" pitchFamily="2" charset="77"/>
                <a:ea typeface="+mj-ea"/>
                <a:cs typeface="+mj-cs"/>
              </a:rPr>
              <a:t>PI3K/Akt/mTOR Pathway</a:t>
            </a:r>
            <a:endParaRPr lang="it-IT" sz="1200" dirty="0">
              <a:solidFill>
                <a:schemeClr val="bg1"/>
              </a:solidFill>
            </a:endParaRPr>
          </a:p>
        </p:txBody>
      </p:sp>
      <p:sp>
        <p:nvSpPr>
          <p:cNvPr id="28" name="Ovale 27">
            <a:extLst>
              <a:ext uri="{FF2B5EF4-FFF2-40B4-BE49-F238E27FC236}">
                <a16:creationId xmlns:a16="http://schemas.microsoft.com/office/drawing/2014/main" id="{4ECA9A50-997D-69C0-6AFC-E8132D444CD2}"/>
              </a:ext>
            </a:extLst>
          </p:cNvPr>
          <p:cNvSpPr/>
          <p:nvPr/>
        </p:nvSpPr>
        <p:spPr>
          <a:xfrm>
            <a:off x="5647993" y="3149217"/>
            <a:ext cx="775063" cy="763562"/>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a:extLst>
              <a:ext uri="{FF2B5EF4-FFF2-40B4-BE49-F238E27FC236}">
                <a16:creationId xmlns:a16="http://schemas.microsoft.com/office/drawing/2014/main" id="{5DE2DBED-24DC-DC1E-559C-03EECC5D01E6}"/>
              </a:ext>
            </a:extLst>
          </p:cNvPr>
          <p:cNvSpPr txBox="1"/>
          <p:nvPr/>
        </p:nvSpPr>
        <p:spPr>
          <a:xfrm>
            <a:off x="5268417" y="3303615"/>
            <a:ext cx="1533717" cy="369332"/>
          </a:xfrm>
          <a:prstGeom prst="rect">
            <a:avLst/>
          </a:prstGeom>
          <a:noFill/>
        </p:spPr>
        <p:txBody>
          <a:bodyPr wrap="square">
            <a:spAutoFit/>
          </a:bodyPr>
          <a:lstStyle/>
          <a:p>
            <a:pPr algn="ctr"/>
            <a:r>
              <a:rPr lang="it-IT" sz="900" b="1" dirty="0">
                <a:solidFill>
                  <a:schemeClr val="bg1"/>
                </a:solidFill>
                <a:latin typeface="Montserrat" pitchFamily="2" charset="77"/>
                <a:ea typeface="+mj-ea"/>
                <a:cs typeface="+mj-cs"/>
              </a:rPr>
              <a:t>PROTEIN </a:t>
            </a:r>
          </a:p>
          <a:p>
            <a:pPr algn="ctr"/>
            <a:r>
              <a:rPr lang="it-IT" sz="900" b="1" dirty="0">
                <a:solidFill>
                  <a:schemeClr val="bg1"/>
                </a:solidFill>
                <a:latin typeface="Montserrat" pitchFamily="2" charset="77"/>
                <a:ea typeface="+mj-ea"/>
                <a:cs typeface="+mj-cs"/>
              </a:rPr>
              <a:t>SYNTHESIS</a:t>
            </a:r>
            <a:endParaRPr lang="it-IT" sz="900" dirty="0">
              <a:solidFill>
                <a:schemeClr val="bg1"/>
              </a:solidFill>
            </a:endParaRPr>
          </a:p>
        </p:txBody>
      </p:sp>
      <p:sp>
        <p:nvSpPr>
          <p:cNvPr id="30" name="CasellaDiTesto 29">
            <a:extLst>
              <a:ext uri="{FF2B5EF4-FFF2-40B4-BE49-F238E27FC236}">
                <a16:creationId xmlns:a16="http://schemas.microsoft.com/office/drawing/2014/main" id="{89D1A8A7-92F1-7D25-A8B3-6E24BCB59B83}"/>
              </a:ext>
            </a:extLst>
          </p:cNvPr>
          <p:cNvSpPr txBox="1"/>
          <p:nvPr/>
        </p:nvSpPr>
        <p:spPr>
          <a:xfrm>
            <a:off x="5114735" y="3990700"/>
            <a:ext cx="1533717" cy="584775"/>
          </a:xfrm>
          <a:prstGeom prst="rect">
            <a:avLst/>
          </a:prstGeom>
          <a:noFill/>
        </p:spPr>
        <p:txBody>
          <a:bodyPr wrap="square">
            <a:spAutoFit/>
          </a:bodyPr>
          <a:lstStyle/>
          <a:p>
            <a:pPr algn="ctr"/>
            <a:r>
              <a:rPr lang="it-IT" sz="3200" b="1" dirty="0">
                <a:solidFill>
                  <a:srgbClr val="00B050"/>
                </a:solidFill>
                <a:latin typeface="Montserrat" pitchFamily="2" charset="77"/>
                <a:ea typeface="+mj-ea"/>
                <a:cs typeface="+mj-cs"/>
              </a:rPr>
              <a:t>+</a:t>
            </a:r>
            <a:endParaRPr lang="it-IT" sz="3200" dirty="0">
              <a:solidFill>
                <a:srgbClr val="00B050"/>
              </a:solidFill>
            </a:endParaRPr>
          </a:p>
        </p:txBody>
      </p:sp>
      <p:sp>
        <p:nvSpPr>
          <p:cNvPr id="31" name="Ovale 30">
            <a:extLst>
              <a:ext uri="{FF2B5EF4-FFF2-40B4-BE49-F238E27FC236}">
                <a16:creationId xmlns:a16="http://schemas.microsoft.com/office/drawing/2014/main" id="{5686F967-E14D-37B3-D681-1599AC7C5752}"/>
              </a:ext>
            </a:extLst>
          </p:cNvPr>
          <p:cNvSpPr/>
          <p:nvPr/>
        </p:nvSpPr>
        <p:spPr>
          <a:xfrm>
            <a:off x="6936451" y="3162167"/>
            <a:ext cx="775063" cy="76356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a:extLst>
              <a:ext uri="{FF2B5EF4-FFF2-40B4-BE49-F238E27FC236}">
                <a16:creationId xmlns:a16="http://schemas.microsoft.com/office/drawing/2014/main" id="{3611048D-1CDD-9FA9-7DD8-0559F5212B0A}"/>
              </a:ext>
            </a:extLst>
          </p:cNvPr>
          <p:cNvSpPr txBox="1"/>
          <p:nvPr/>
        </p:nvSpPr>
        <p:spPr>
          <a:xfrm>
            <a:off x="6704089" y="3420811"/>
            <a:ext cx="1258637" cy="215444"/>
          </a:xfrm>
          <a:prstGeom prst="rect">
            <a:avLst/>
          </a:prstGeom>
          <a:noFill/>
        </p:spPr>
        <p:txBody>
          <a:bodyPr wrap="square">
            <a:spAutoFit/>
          </a:bodyPr>
          <a:lstStyle/>
          <a:p>
            <a:pPr algn="ctr"/>
            <a:r>
              <a:rPr lang="it-IT" sz="800" b="1" dirty="0">
                <a:solidFill>
                  <a:schemeClr val="bg1"/>
                </a:solidFill>
                <a:latin typeface="Montserrat" pitchFamily="2" charset="77"/>
                <a:ea typeface="+mj-ea"/>
                <a:cs typeface="+mj-cs"/>
              </a:rPr>
              <a:t>PROTEOLISYS</a:t>
            </a:r>
            <a:endParaRPr lang="it-IT" sz="800" dirty="0">
              <a:solidFill>
                <a:schemeClr val="bg1"/>
              </a:solidFill>
            </a:endParaRPr>
          </a:p>
        </p:txBody>
      </p:sp>
      <p:sp>
        <p:nvSpPr>
          <p:cNvPr id="33" name="Rettangolo 32">
            <a:extLst>
              <a:ext uri="{FF2B5EF4-FFF2-40B4-BE49-F238E27FC236}">
                <a16:creationId xmlns:a16="http://schemas.microsoft.com/office/drawing/2014/main" id="{02C55C24-907E-489C-675B-8490403979BF}"/>
              </a:ext>
            </a:extLst>
          </p:cNvPr>
          <p:cNvSpPr/>
          <p:nvPr/>
        </p:nvSpPr>
        <p:spPr>
          <a:xfrm>
            <a:off x="5866361" y="2539268"/>
            <a:ext cx="1613735" cy="44192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sellaDiTesto 33">
            <a:extLst>
              <a:ext uri="{FF2B5EF4-FFF2-40B4-BE49-F238E27FC236}">
                <a16:creationId xmlns:a16="http://schemas.microsoft.com/office/drawing/2014/main" id="{C971F769-AC06-A8ED-AA28-2940556A541E}"/>
              </a:ext>
            </a:extLst>
          </p:cNvPr>
          <p:cNvSpPr txBox="1"/>
          <p:nvPr/>
        </p:nvSpPr>
        <p:spPr>
          <a:xfrm>
            <a:off x="5944463" y="2531621"/>
            <a:ext cx="1533717" cy="461665"/>
          </a:xfrm>
          <a:prstGeom prst="rect">
            <a:avLst/>
          </a:prstGeom>
          <a:noFill/>
        </p:spPr>
        <p:txBody>
          <a:bodyPr wrap="square">
            <a:spAutoFit/>
          </a:bodyPr>
          <a:lstStyle/>
          <a:p>
            <a:pPr algn="ctr"/>
            <a:r>
              <a:rPr lang="it-IT" sz="1200" b="1" dirty="0">
                <a:solidFill>
                  <a:schemeClr val="bg1"/>
                </a:solidFill>
                <a:latin typeface="Montserrat" pitchFamily="2" charset="77"/>
                <a:ea typeface="+mj-ea"/>
                <a:cs typeface="+mj-cs"/>
              </a:rPr>
              <a:t>MUSCLE STRENGTH</a:t>
            </a:r>
            <a:endParaRPr lang="it-IT" sz="1200" dirty="0">
              <a:solidFill>
                <a:schemeClr val="bg1"/>
              </a:solidFill>
            </a:endParaRPr>
          </a:p>
        </p:txBody>
      </p:sp>
      <p:sp>
        <p:nvSpPr>
          <p:cNvPr id="35" name="CasellaDiTesto 34">
            <a:extLst>
              <a:ext uri="{FF2B5EF4-FFF2-40B4-BE49-F238E27FC236}">
                <a16:creationId xmlns:a16="http://schemas.microsoft.com/office/drawing/2014/main" id="{E5249C23-6D25-F360-1E5E-3CD623170841}"/>
              </a:ext>
            </a:extLst>
          </p:cNvPr>
          <p:cNvSpPr txBox="1"/>
          <p:nvPr/>
        </p:nvSpPr>
        <p:spPr>
          <a:xfrm>
            <a:off x="3670318" y="1100811"/>
            <a:ext cx="1533717" cy="584775"/>
          </a:xfrm>
          <a:prstGeom prst="rect">
            <a:avLst/>
          </a:prstGeom>
          <a:noFill/>
        </p:spPr>
        <p:txBody>
          <a:bodyPr wrap="square">
            <a:spAutoFit/>
          </a:bodyPr>
          <a:lstStyle/>
          <a:p>
            <a:pPr algn="ctr"/>
            <a:r>
              <a:rPr lang="it-IT" sz="3200" b="1" dirty="0">
                <a:solidFill>
                  <a:srgbClr val="00B050"/>
                </a:solidFill>
                <a:latin typeface="Montserrat" pitchFamily="2" charset="77"/>
                <a:ea typeface="+mj-ea"/>
                <a:cs typeface="+mj-cs"/>
              </a:rPr>
              <a:t>+</a:t>
            </a:r>
            <a:endParaRPr lang="it-IT" sz="3200" dirty="0">
              <a:solidFill>
                <a:srgbClr val="00B050"/>
              </a:solidFill>
            </a:endParaRPr>
          </a:p>
        </p:txBody>
      </p:sp>
      <p:cxnSp>
        <p:nvCxnSpPr>
          <p:cNvPr id="36" name="Connettore diritto 35">
            <a:extLst>
              <a:ext uri="{FF2B5EF4-FFF2-40B4-BE49-F238E27FC236}">
                <a16:creationId xmlns:a16="http://schemas.microsoft.com/office/drawing/2014/main" id="{565C7785-9C3D-F4EE-2104-C0A470BB2073}"/>
              </a:ext>
            </a:extLst>
          </p:cNvPr>
          <p:cNvCxnSpPr/>
          <p:nvPr/>
        </p:nvCxnSpPr>
        <p:spPr>
          <a:xfrm flipH="1" flipV="1">
            <a:off x="3098344" y="1756538"/>
            <a:ext cx="2616846" cy="2231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7" name="Connettore 2 36">
            <a:extLst>
              <a:ext uri="{FF2B5EF4-FFF2-40B4-BE49-F238E27FC236}">
                <a16:creationId xmlns:a16="http://schemas.microsoft.com/office/drawing/2014/main" id="{331F0063-2451-6693-0B8F-E47A82FF560D}"/>
              </a:ext>
            </a:extLst>
          </p:cNvPr>
          <p:cNvCxnSpPr>
            <a:cxnSpLocks/>
          </p:cNvCxnSpPr>
          <p:nvPr/>
        </p:nvCxnSpPr>
        <p:spPr>
          <a:xfrm flipH="1">
            <a:off x="1941814" y="1756845"/>
            <a:ext cx="1168962" cy="88224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Connettore 2 37">
            <a:extLst>
              <a:ext uri="{FF2B5EF4-FFF2-40B4-BE49-F238E27FC236}">
                <a16:creationId xmlns:a16="http://schemas.microsoft.com/office/drawing/2014/main" id="{59AF861E-8D25-64CB-564D-36CAE93E0555}"/>
              </a:ext>
            </a:extLst>
          </p:cNvPr>
          <p:cNvCxnSpPr/>
          <p:nvPr/>
        </p:nvCxnSpPr>
        <p:spPr>
          <a:xfrm>
            <a:off x="1854030" y="2997035"/>
            <a:ext cx="508897" cy="30301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onnettore 2 38">
            <a:extLst>
              <a:ext uri="{FF2B5EF4-FFF2-40B4-BE49-F238E27FC236}">
                <a16:creationId xmlns:a16="http://schemas.microsoft.com/office/drawing/2014/main" id="{51218535-8555-8556-A728-8C62AFBF7E07}"/>
              </a:ext>
            </a:extLst>
          </p:cNvPr>
          <p:cNvCxnSpPr/>
          <p:nvPr/>
        </p:nvCxnSpPr>
        <p:spPr>
          <a:xfrm flipH="1">
            <a:off x="2374733" y="2979537"/>
            <a:ext cx="718690" cy="31462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40" name="CasellaDiTesto 39">
            <a:extLst>
              <a:ext uri="{FF2B5EF4-FFF2-40B4-BE49-F238E27FC236}">
                <a16:creationId xmlns:a16="http://schemas.microsoft.com/office/drawing/2014/main" id="{3EC6DEF6-8082-BDB3-33CC-9147C7164B25}"/>
              </a:ext>
            </a:extLst>
          </p:cNvPr>
          <p:cNvSpPr txBox="1"/>
          <p:nvPr/>
        </p:nvSpPr>
        <p:spPr>
          <a:xfrm>
            <a:off x="690842" y="3420811"/>
            <a:ext cx="1533717" cy="584775"/>
          </a:xfrm>
          <a:prstGeom prst="rect">
            <a:avLst/>
          </a:prstGeom>
          <a:noFill/>
        </p:spPr>
        <p:txBody>
          <a:bodyPr wrap="square">
            <a:spAutoFit/>
          </a:bodyPr>
          <a:lstStyle/>
          <a:p>
            <a:pPr algn="ctr"/>
            <a:r>
              <a:rPr lang="it-IT" sz="3200" b="1" dirty="0">
                <a:solidFill>
                  <a:srgbClr val="C00000"/>
                </a:solidFill>
                <a:latin typeface="Montserrat" pitchFamily="2" charset="77"/>
                <a:ea typeface="+mj-ea"/>
                <a:cs typeface="+mj-cs"/>
              </a:rPr>
              <a:t>-</a:t>
            </a:r>
            <a:endParaRPr lang="it-IT" sz="3200" dirty="0">
              <a:solidFill>
                <a:srgbClr val="C00000"/>
              </a:solidFill>
            </a:endParaRPr>
          </a:p>
        </p:txBody>
      </p:sp>
      <p:sp>
        <p:nvSpPr>
          <p:cNvPr id="41" name="CasellaDiTesto 40">
            <a:extLst>
              <a:ext uri="{FF2B5EF4-FFF2-40B4-BE49-F238E27FC236}">
                <a16:creationId xmlns:a16="http://schemas.microsoft.com/office/drawing/2014/main" id="{E81BCCF6-25F4-7F9F-DDFD-ACCB70296420}"/>
              </a:ext>
            </a:extLst>
          </p:cNvPr>
          <p:cNvSpPr txBox="1"/>
          <p:nvPr/>
        </p:nvSpPr>
        <p:spPr>
          <a:xfrm>
            <a:off x="1482261" y="3954479"/>
            <a:ext cx="1533717" cy="584775"/>
          </a:xfrm>
          <a:prstGeom prst="rect">
            <a:avLst/>
          </a:prstGeom>
          <a:noFill/>
        </p:spPr>
        <p:txBody>
          <a:bodyPr wrap="square">
            <a:spAutoFit/>
          </a:bodyPr>
          <a:lstStyle/>
          <a:p>
            <a:pPr algn="ctr"/>
            <a:r>
              <a:rPr lang="it-IT" sz="3200" b="1" dirty="0">
                <a:solidFill>
                  <a:srgbClr val="00B050"/>
                </a:solidFill>
                <a:latin typeface="Montserrat" pitchFamily="2" charset="77"/>
                <a:ea typeface="+mj-ea"/>
                <a:cs typeface="+mj-cs"/>
              </a:rPr>
              <a:t>+</a:t>
            </a:r>
            <a:endParaRPr lang="it-IT" sz="3200" dirty="0">
              <a:solidFill>
                <a:srgbClr val="00B050"/>
              </a:solidFill>
            </a:endParaRPr>
          </a:p>
        </p:txBody>
      </p:sp>
      <p:sp>
        <p:nvSpPr>
          <p:cNvPr id="42" name="Rettangolo 41">
            <a:extLst>
              <a:ext uri="{FF2B5EF4-FFF2-40B4-BE49-F238E27FC236}">
                <a16:creationId xmlns:a16="http://schemas.microsoft.com/office/drawing/2014/main" id="{8C6DC538-2EC8-9D05-1367-9163824A2CF9}"/>
              </a:ext>
            </a:extLst>
          </p:cNvPr>
          <p:cNvSpPr/>
          <p:nvPr/>
        </p:nvSpPr>
        <p:spPr>
          <a:xfrm>
            <a:off x="3884859" y="5501863"/>
            <a:ext cx="1326520" cy="65198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CasellaDiTesto 42">
            <a:extLst>
              <a:ext uri="{FF2B5EF4-FFF2-40B4-BE49-F238E27FC236}">
                <a16:creationId xmlns:a16="http://schemas.microsoft.com/office/drawing/2014/main" id="{E5F986BD-DDF6-7216-F662-E2BEF206FCA2}"/>
              </a:ext>
            </a:extLst>
          </p:cNvPr>
          <p:cNvSpPr txBox="1"/>
          <p:nvPr/>
        </p:nvSpPr>
        <p:spPr>
          <a:xfrm>
            <a:off x="3952778" y="5581485"/>
            <a:ext cx="1190680" cy="471893"/>
          </a:xfrm>
          <a:prstGeom prst="rect">
            <a:avLst/>
          </a:prstGeom>
          <a:noFill/>
        </p:spPr>
        <p:txBody>
          <a:bodyPr wrap="square">
            <a:spAutoFit/>
          </a:bodyPr>
          <a:lstStyle/>
          <a:p>
            <a:pPr algn="ctr"/>
            <a:r>
              <a:rPr lang="it-IT" sz="1200" b="1" dirty="0">
                <a:solidFill>
                  <a:srgbClr val="FFFFFF"/>
                </a:solidFill>
                <a:latin typeface="Montserrat" pitchFamily="2" charset="77"/>
                <a:ea typeface="+mj-ea"/>
                <a:cs typeface="+mj-cs"/>
              </a:rPr>
              <a:t>ENERGY EFFICIENCY</a:t>
            </a:r>
            <a:endParaRPr lang="it-IT" sz="1200" dirty="0"/>
          </a:p>
        </p:txBody>
      </p:sp>
      <p:sp>
        <p:nvSpPr>
          <p:cNvPr id="44" name="Rettangolo 43">
            <a:extLst>
              <a:ext uri="{FF2B5EF4-FFF2-40B4-BE49-F238E27FC236}">
                <a16:creationId xmlns:a16="http://schemas.microsoft.com/office/drawing/2014/main" id="{10838AF7-6E4B-BFC6-F872-015BFDAE6A22}"/>
              </a:ext>
            </a:extLst>
          </p:cNvPr>
          <p:cNvSpPr/>
          <p:nvPr/>
        </p:nvSpPr>
        <p:spPr>
          <a:xfrm>
            <a:off x="5989185" y="5495836"/>
            <a:ext cx="1326520" cy="65198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Ovale 44">
            <a:extLst>
              <a:ext uri="{FF2B5EF4-FFF2-40B4-BE49-F238E27FC236}">
                <a16:creationId xmlns:a16="http://schemas.microsoft.com/office/drawing/2014/main" id="{63C2D4F0-3104-4CC5-A4E9-B454FB500E6D}"/>
              </a:ext>
            </a:extLst>
          </p:cNvPr>
          <p:cNvSpPr/>
          <p:nvPr/>
        </p:nvSpPr>
        <p:spPr>
          <a:xfrm>
            <a:off x="8135575" y="5076488"/>
            <a:ext cx="775063" cy="763562"/>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e 45">
            <a:extLst>
              <a:ext uri="{FF2B5EF4-FFF2-40B4-BE49-F238E27FC236}">
                <a16:creationId xmlns:a16="http://schemas.microsoft.com/office/drawing/2014/main" id="{7B135F75-F43D-CC75-B7A9-EA76D51799F3}"/>
              </a:ext>
            </a:extLst>
          </p:cNvPr>
          <p:cNvSpPr/>
          <p:nvPr/>
        </p:nvSpPr>
        <p:spPr>
          <a:xfrm>
            <a:off x="8132499" y="5916110"/>
            <a:ext cx="775063" cy="763562"/>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CasellaDiTesto 46">
            <a:extLst>
              <a:ext uri="{FF2B5EF4-FFF2-40B4-BE49-F238E27FC236}">
                <a16:creationId xmlns:a16="http://schemas.microsoft.com/office/drawing/2014/main" id="{1DB86114-AF17-0698-89EF-638F06D23C8C}"/>
              </a:ext>
            </a:extLst>
          </p:cNvPr>
          <p:cNvSpPr txBox="1"/>
          <p:nvPr/>
        </p:nvSpPr>
        <p:spPr>
          <a:xfrm>
            <a:off x="7898882" y="6117308"/>
            <a:ext cx="1258637" cy="338554"/>
          </a:xfrm>
          <a:prstGeom prst="rect">
            <a:avLst/>
          </a:prstGeom>
          <a:noFill/>
        </p:spPr>
        <p:txBody>
          <a:bodyPr wrap="square">
            <a:spAutoFit/>
          </a:bodyPr>
          <a:lstStyle/>
          <a:p>
            <a:pPr algn="ctr"/>
            <a:r>
              <a:rPr lang="it-IT" sz="800" b="1" dirty="0">
                <a:solidFill>
                  <a:schemeClr val="bg1"/>
                </a:solidFill>
                <a:latin typeface="Montserrat" pitchFamily="2" charset="77"/>
                <a:ea typeface="+mj-ea"/>
                <a:cs typeface="+mj-cs"/>
              </a:rPr>
              <a:t>OXIDATIVE METABOLISM</a:t>
            </a:r>
            <a:endParaRPr lang="it-IT" sz="800" dirty="0">
              <a:solidFill>
                <a:schemeClr val="bg1"/>
              </a:solidFill>
            </a:endParaRPr>
          </a:p>
        </p:txBody>
      </p:sp>
      <p:sp>
        <p:nvSpPr>
          <p:cNvPr id="48" name="CasellaDiTesto 47">
            <a:extLst>
              <a:ext uri="{FF2B5EF4-FFF2-40B4-BE49-F238E27FC236}">
                <a16:creationId xmlns:a16="http://schemas.microsoft.com/office/drawing/2014/main" id="{C73D3B9F-6B0B-B42E-108F-9AE449BFC521}"/>
              </a:ext>
            </a:extLst>
          </p:cNvPr>
          <p:cNvSpPr txBox="1"/>
          <p:nvPr/>
        </p:nvSpPr>
        <p:spPr>
          <a:xfrm>
            <a:off x="8031675" y="5249051"/>
            <a:ext cx="962887" cy="338554"/>
          </a:xfrm>
          <a:prstGeom prst="rect">
            <a:avLst/>
          </a:prstGeom>
          <a:noFill/>
        </p:spPr>
        <p:txBody>
          <a:bodyPr wrap="square">
            <a:spAutoFit/>
          </a:bodyPr>
          <a:lstStyle/>
          <a:p>
            <a:pPr algn="ctr"/>
            <a:r>
              <a:rPr lang="it-IT" sz="800" b="1" dirty="0">
                <a:solidFill>
                  <a:schemeClr val="bg1"/>
                </a:solidFill>
                <a:latin typeface="Montserrat" pitchFamily="2" charset="77"/>
                <a:ea typeface="+mj-ea"/>
                <a:cs typeface="+mj-cs"/>
              </a:rPr>
              <a:t>MITOCOND. BIOGENESIS</a:t>
            </a:r>
            <a:endParaRPr lang="it-IT" sz="800" dirty="0">
              <a:solidFill>
                <a:schemeClr val="bg1"/>
              </a:solidFill>
            </a:endParaRPr>
          </a:p>
        </p:txBody>
      </p:sp>
      <p:sp>
        <p:nvSpPr>
          <p:cNvPr id="49" name="CasellaDiTesto 48">
            <a:extLst>
              <a:ext uri="{FF2B5EF4-FFF2-40B4-BE49-F238E27FC236}">
                <a16:creationId xmlns:a16="http://schemas.microsoft.com/office/drawing/2014/main" id="{42A18B29-71FE-F1A6-11D1-A98122FF13CE}"/>
              </a:ext>
            </a:extLst>
          </p:cNvPr>
          <p:cNvSpPr txBox="1"/>
          <p:nvPr/>
        </p:nvSpPr>
        <p:spPr>
          <a:xfrm>
            <a:off x="5901888" y="5519904"/>
            <a:ext cx="1533717" cy="646331"/>
          </a:xfrm>
          <a:prstGeom prst="rect">
            <a:avLst/>
          </a:prstGeom>
          <a:noFill/>
        </p:spPr>
        <p:txBody>
          <a:bodyPr wrap="square">
            <a:spAutoFit/>
          </a:bodyPr>
          <a:lstStyle/>
          <a:p>
            <a:pPr algn="ctr"/>
            <a:r>
              <a:rPr lang="it-IT" sz="1200" b="1" dirty="0">
                <a:solidFill>
                  <a:schemeClr val="bg1"/>
                </a:solidFill>
                <a:latin typeface="Montserrat" pitchFamily="2" charset="77"/>
                <a:ea typeface="+mj-ea"/>
                <a:cs typeface="+mj-cs"/>
              </a:rPr>
              <a:t>AMPK </a:t>
            </a:r>
          </a:p>
          <a:p>
            <a:pPr algn="ctr"/>
            <a:r>
              <a:rPr lang="it-IT" sz="1200" b="1" dirty="0">
                <a:solidFill>
                  <a:schemeClr val="bg1"/>
                </a:solidFill>
                <a:latin typeface="Montserrat" pitchFamily="2" charset="77"/>
                <a:ea typeface="+mj-ea"/>
                <a:cs typeface="+mj-cs"/>
              </a:rPr>
              <a:t>&amp; </a:t>
            </a:r>
          </a:p>
          <a:p>
            <a:pPr algn="ctr"/>
            <a:r>
              <a:rPr lang="it-IT" sz="1200" b="1" dirty="0">
                <a:solidFill>
                  <a:schemeClr val="bg1"/>
                </a:solidFill>
                <a:latin typeface="Montserrat" pitchFamily="2" charset="77"/>
                <a:ea typeface="+mj-ea"/>
                <a:cs typeface="+mj-cs"/>
              </a:rPr>
              <a:t>PGC-1</a:t>
            </a:r>
            <a:r>
              <a:rPr lang="el-GR" sz="1200" b="1" dirty="0">
                <a:solidFill>
                  <a:schemeClr val="bg1"/>
                </a:solidFill>
                <a:latin typeface="Times New Roman" panose="02020603050405020304" pitchFamily="18" charset="0"/>
                <a:ea typeface="+mj-ea"/>
                <a:cs typeface="Times New Roman" panose="02020603050405020304" pitchFamily="18" charset="0"/>
              </a:rPr>
              <a:t>α</a:t>
            </a:r>
            <a:endParaRPr lang="it-IT" sz="1200" dirty="0">
              <a:solidFill>
                <a:schemeClr val="bg1"/>
              </a:solidFill>
            </a:endParaRPr>
          </a:p>
        </p:txBody>
      </p:sp>
      <p:sp>
        <p:nvSpPr>
          <p:cNvPr id="50" name="Rettangolo 49">
            <a:extLst>
              <a:ext uri="{FF2B5EF4-FFF2-40B4-BE49-F238E27FC236}">
                <a16:creationId xmlns:a16="http://schemas.microsoft.com/office/drawing/2014/main" id="{CD4972BE-5750-E03C-4014-3C94B13BFBA0}"/>
              </a:ext>
            </a:extLst>
          </p:cNvPr>
          <p:cNvSpPr/>
          <p:nvPr/>
        </p:nvSpPr>
        <p:spPr>
          <a:xfrm>
            <a:off x="9755285" y="5586932"/>
            <a:ext cx="1613735" cy="44192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CasellaDiTesto 50">
            <a:extLst>
              <a:ext uri="{FF2B5EF4-FFF2-40B4-BE49-F238E27FC236}">
                <a16:creationId xmlns:a16="http://schemas.microsoft.com/office/drawing/2014/main" id="{63B889BB-CE64-2E30-36E3-8355FBFD1592}"/>
              </a:ext>
            </a:extLst>
          </p:cNvPr>
          <p:cNvSpPr txBox="1"/>
          <p:nvPr/>
        </p:nvSpPr>
        <p:spPr>
          <a:xfrm>
            <a:off x="9704927" y="5581485"/>
            <a:ext cx="1818383" cy="461665"/>
          </a:xfrm>
          <a:prstGeom prst="rect">
            <a:avLst/>
          </a:prstGeom>
          <a:noFill/>
        </p:spPr>
        <p:txBody>
          <a:bodyPr wrap="square">
            <a:spAutoFit/>
          </a:bodyPr>
          <a:lstStyle/>
          <a:p>
            <a:pPr algn="ctr"/>
            <a:r>
              <a:rPr lang="it-IT" sz="1200" b="1" dirty="0">
                <a:solidFill>
                  <a:schemeClr val="bg1"/>
                </a:solidFill>
                <a:latin typeface="Montserrat" pitchFamily="2" charset="77"/>
                <a:ea typeface="+mj-ea"/>
                <a:cs typeface="+mj-cs"/>
              </a:rPr>
              <a:t>RESTING METABOLIC RATE</a:t>
            </a:r>
            <a:endParaRPr lang="it-IT" sz="1200" dirty="0">
              <a:solidFill>
                <a:schemeClr val="bg1"/>
              </a:solidFill>
            </a:endParaRPr>
          </a:p>
        </p:txBody>
      </p:sp>
      <p:cxnSp>
        <p:nvCxnSpPr>
          <p:cNvPr id="52" name="Connettore 2 51">
            <a:extLst>
              <a:ext uri="{FF2B5EF4-FFF2-40B4-BE49-F238E27FC236}">
                <a16:creationId xmlns:a16="http://schemas.microsoft.com/office/drawing/2014/main" id="{6FCF085B-8558-D01C-5EED-3179E8AA2BCB}"/>
              </a:ext>
            </a:extLst>
          </p:cNvPr>
          <p:cNvCxnSpPr>
            <a:cxnSpLocks/>
          </p:cNvCxnSpPr>
          <p:nvPr/>
        </p:nvCxnSpPr>
        <p:spPr>
          <a:xfrm flipV="1">
            <a:off x="3136102" y="4917945"/>
            <a:ext cx="68400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53" name="CasellaDiTesto 52">
            <a:extLst>
              <a:ext uri="{FF2B5EF4-FFF2-40B4-BE49-F238E27FC236}">
                <a16:creationId xmlns:a16="http://schemas.microsoft.com/office/drawing/2014/main" id="{28CEB8B5-3BDF-96F5-8D06-30ADA84654D6}"/>
              </a:ext>
            </a:extLst>
          </p:cNvPr>
          <p:cNvSpPr txBox="1"/>
          <p:nvPr/>
        </p:nvSpPr>
        <p:spPr>
          <a:xfrm>
            <a:off x="2709063" y="4461575"/>
            <a:ext cx="1533717" cy="584775"/>
          </a:xfrm>
          <a:prstGeom prst="rect">
            <a:avLst/>
          </a:prstGeom>
          <a:noFill/>
        </p:spPr>
        <p:txBody>
          <a:bodyPr wrap="square">
            <a:spAutoFit/>
          </a:bodyPr>
          <a:lstStyle/>
          <a:p>
            <a:pPr algn="ctr"/>
            <a:r>
              <a:rPr lang="it-IT" sz="3200" b="1" dirty="0">
                <a:solidFill>
                  <a:srgbClr val="00B050"/>
                </a:solidFill>
                <a:latin typeface="Montserrat" pitchFamily="2" charset="77"/>
                <a:ea typeface="+mj-ea"/>
                <a:cs typeface="+mj-cs"/>
              </a:rPr>
              <a:t>+</a:t>
            </a:r>
            <a:endParaRPr lang="it-IT" sz="3200" dirty="0">
              <a:solidFill>
                <a:srgbClr val="00B050"/>
              </a:solidFill>
            </a:endParaRPr>
          </a:p>
        </p:txBody>
      </p:sp>
      <p:cxnSp>
        <p:nvCxnSpPr>
          <p:cNvPr id="54" name="Connettore 2 53">
            <a:extLst>
              <a:ext uri="{FF2B5EF4-FFF2-40B4-BE49-F238E27FC236}">
                <a16:creationId xmlns:a16="http://schemas.microsoft.com/office/drawing/2014/main" id="{2675BBA7-1CF0-0C41-B1C6-7343CB56C6B2}"/>
              </a:ext>
            </a:extLst>
          </p:cNvPr>
          <p:cNvCxnSpPr>
            <a:cxnSpLocks/>
          </p:cNvCxnSpPr>
          <p:nvPr/>
        </p:nvCxnSpPr>
        <p:spPr>
          <a:xfrm flipV="1">
            <a:off x="5249588" y="4954534"/>
            <a:ext cx="68400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55" name="CasellaDiTesto 54">
            <a:extLst>
              <a:ext uri="{FF2B5EF4-FFF2-40B4-BE49-F238E27FC236}">
                <a16:creationId xmlns:a16="http://schemas.microsoft.com/office/drawing/2014/main" id="{C1319E0E-8652-3681-C842-3625DB4F852C}"/>
              </a:ext>
            </a:extLst>
          </p:cNvPr>
          <p:cNvSpPr txBox="1"/>
          <p:nvPr/>
        </p:nvSpPr>
        <p:spPr>
          <a:xfrm>
            <a:off x="4822549" y="4498164"/>
            <a:ext cx="1533717" cy="584775"/>
          </a:xfrm>
          <a:prstGeom prst="rect">
            <a:avLst/>
          </a:prstGeom>
          <a:noFill/>
        </p:spPr>
        <p:txBody>
          <a:bodyPr wrap="square">
            <a:spAutoFit/>
          </a:bodyPr>
          <a:lstStyle/>
          <a:p>
            <a:pPr algn="ctr"/>
            <a:r>
              <a:rPr lang="it-IT" sz="3200" b="1" dirty="0">
                <a:solidFill>
                  <a:srgbClr val="00B050"/>
                </a:solidFill>
                <a:latin typeface="Montserrat" pitchFamily="2" charset="77"/>
                <a:ea typeface="+mj-ea"/>
                <a:cs typeface="+mj-cs"/>
              </a:rPr>
              <a:t>+</a:t>
            </a:r>
            <a:endParaRPr lang="it-IT" sz="3200" dirty="0">
              <a:solidFill>
                <a:srgbClr val="00B050"/>
              </a:solidFill>
            </a:endParaRPr>
          </a:p>
        </p:txBody>
      </p:sp>
      <p:cxnSp>
        <p:nvCxnSpPr>
          <p:cNvPr id="56" name="Connettore diritto 55">
            <a:extLst>
              <a:ext uri="{FF2B5EF4-FFF2-40B4-BE49-F238E27FC236}">
                <a16:creationId xmlns:a16="http://schemas.microsoft.com/office/drawing/2014/main" id="{701C73BE-6CBC-B4AD-5C7A-20A519141E96}"/>
              </a:ext>
            </a:extLst>
          </p:cNvPr>
          <p:cNvCxnSpPr/>
          <p:nvPr/>
        </p:nvCxnSpPr>
        <p:spPr>
          <a:xfrm>
            <a:off x="3098344" y="5252649"/>
            <a:ext cx="0" cy="46800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7" name="Connettore 2 56">
            <a:extLst>
              <a:ext uri="{FF2B5EF4-FFF2-40B4-BE49-F238E27FC236}">
                <a16:creationId xmlns:a16="http://schemas.microsoft.com/office/drawing/2014/main" id="{D8444724-8D60-DA20-8E6D-D25B82D76527}"/>
              </a:ext>
            </a:extLst>
          </p:cNvPr>
          <p:cNvCxnSpPr>
            <a:cxnSpLocks/>
          </p:cNvCxnSpPr>
          <p:nvPr/>
        </p:nvCxnSpPr>
        <p:spPr>
          <a:xfrm flipV="1">
            <a:off x="3096249" y="5705421"/>
            <a:ext cx="68400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58" name="CasellaDiTesto 57">
            <a:extLst>
              <a:ext uri="{FF2B5EF4-FFF2-40B4-BE49-F238E27FC236}">
                <a16:creationId xmlns:a16="http://schemas.microsoft.com/office/drawing/2014/main" id="{D2D1C5F4-2169-7AE5-4BDA-AA6B8A21DA4A}"/>
              </a:ext>
            </a:extLst>
          </p:cNvPr>
          <p:cNvSpPr txBox="1"/>
          <p:nvPr/>
        </p:nvSpPr>
        <p:spPr>
          <a:xfrm>
            <a:off x="2714744" y="5249051"/>
            <a:ext cx="1533717" cy="584775"/>
          </a:xfrm>
          <a:prstGeom prst="rect">
            <a:avLst/>
          </a:prstGeom>
          <a:noFill/>
        </p:spPr>
        <p:txBody>
          <a:bodyPr wrap="square">
            <a:spAutoFit/>
          </a:bodyPr>
          <a:lstStyle/>
          <a:p>
            <a:pPr algn="ctr"/>
            <a:r>
              <a:rPr lang="it-IT" sz="3200" b="1" dirty="0">
                <a:solidFill>
                  <a:srgbClr val="00B050"/>
                </a:solidFill>
                <a:latin typeface="Montserrat" pitchFamily="2" charset="77"/>
                <a:ea typeface="+mj-ea"/>
                <a:cs typeface="+mj-cs"/>
              </a:rPr>
              <a:t>+</a:t>
            </a:r>
            <a:endParaRPr lang="it-IT" sz="3200" dirty="0">
              <a:solidFill>
                <a:srgbClr val="00B050"/>
              </a:solidFill>
            </a:endParaRPr>
          </a:p>
        </p:txBody>
      </p:sp>
      <p:cxnSp>
        <p:nvCxnSpPr>
          <p:cNvPr id="59" name="Connettore 2 58">
            <a:extLst>
              <a:ext uri="{FF2B5EF4-FFF2-40B4-BE49-F238E27FC236}">
                <a16:creationId xmlns:a16="http://schemas.microsoft.com/office/drawing/2014/main" id="{E8429868-DED3-F116-E641-C2D3DF1D0030}"/>
              </a:ext>
            </a:extLst>
          </p:cNvPr>
          <p:cNvCxnSpPr>
            <a:cxnSpLocks/>
          </p:cNvCxnSpPr>
          <p:nvPr/>
        </p:nvCxnSpPr>
        <p:spPr>
          <a:xfrm flipV="1">
            <a:off x="5260463" y="5827354"/>
            <a:ext cx="68400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60" name="CasellaDiTesto 59">
            <a:extLst>
              <a:ext uri="{FF2B5EF4-FFF2-40B4-BE49-F238E27FC236}">
                <a16:creationId xmlns:a16="http://schemas.microsoft.com/office/drawing/2014/main" id="{FE3637D8-C574-9552-0392-86FB89EEA013}"/>
              </a:ext>
            </a:extLst>
          </p:cNvPr>
          <p:cNvSpPr txBox="1"/>
          <p:nvPr/>
        </p:nvSpPr>
        <p:spPr>
          <a:xfrm>
            <a:off x="4833424" y="5370984"/>
            <a:ext cx="1533717" cy="584775"/>
          </a:xfrm>
          <a:prstGeom prst="rect">
            <a:avLst/>
          </a:prstGeom>
          <a:noFill/>
        </p:spPr>
        <p:txBody>
          <a:bodyPr wrap="square">
            <a:spAutoFit/>
          </a:bodyPr>
          <a:lstStyle/>
          <a:p>
            <a:pPr algn="ctr"/>
            <a:r>
              <a:rPr lang="it-IT" sz="3200" b="1" dirty="0">
                <a:solidFill>
                  <a:srgbClr val="00B050"/>
                </a:solidFill>
                <a:latin typeface="Montserrat" pitchFamily="2" charset="77"/>
                <a:ea typeface="+mj-ea"/>
                <a:cs typeface="+mj-cs"/>
              </a:rPr>
              <a:t>+</a:t>
            </a:r>
            <a:endParaRPr lang="it-IT" sz="3200" dirty="0">
              <a:solidFill>
                <a:srgbClr val="00B050"/>
              </a:solidFill>
            </a:endParaRPr>
          </a:p>
        </p:txBody>
      </p:sp>
      <p:cxnSp>
        <p:nvCxnSpPr>
          <p:cNvPr id="61" name="Connettore 2 60">
            <a:extLst>
              <a:ext uri="{FF2B5EF4-FFF2-40B4-BE49-F238E27FC236}">
                <a16:creationId xmlns:a16="http://schemas.microsoft.com/office/drawing/2014/main" id="{D925C027-0DC2-D55F-3AD8-09B5469DE725}"/>
              </a:ext>
            </a:extLst>
          </p:cNvPr>
          <p:cNvCxnSpPr/>
          <p:nvPr/>
        </p:nvCxnSpPr>
        <p:spPr>
          <a:xfrm flipV="1">
            <a:off x="6011690" y="3990700"/>
            <a:ext cx="0" cy="60996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62" name="CasellaDiTesto 61">
            <a:extLst>
              <a:ext uri="{FF2B5EF4-FFF2-40B4-BE49-F238E27FC236}">
                <a16:creationId xmlns:a16="http://schemas.microsoft.com/office/drawing/2014/main" id="{F48660C4-6B34-81CD-17E8-79FB0076CB60}"/>
              </a:ext>
            </a:extLst>
          </p:cNvPr>
          <p:cNvSpPr txBox="1"/>
          <p:nvPr/>
        </p:nvSpPr>
        <p:spPr>
          <a:xfrm>
            <a:off x="6427028" y="3976792"/>
            <a:ext cx="1533717" cy="584775"/>
          </a:xfrm>
          <a:prstGeom prst="rect">
            <a:avLst/>
          </a:prstGeom>
          <a:noFill/>
        </p:spPr>
        <p:txBody>
          <a:bodyPr wrap="square">
            <a:spAutoFit/>
          </a:bodyPr>
          <a:lstStyle/>
          <a:p>
            <a:pPr algn="ctr"/>
            <a:r>
              <a:rPr lang="it-IT" sz="3200" b="1" dirty="0">
                <a:solidFill>
                  <a:srgbClr val="C00000"/>
                </a:solidFill>
                <a:latin typeface="Montserrat" pitchFamily="2" charset="77"/>
                <a:ea typeface="+mj-ea"/>
                <a:cs typeface="+mj-cs"/>
              </a:rPr>
              <a:t>-</a:t>
            </a:r>
            <a:endParaRPr lang="it-IT" sz="3200" dirty="0">
              <a:solidFill>
                <a:srgbClr val="C00000"/>
              </a:solidFill>
            </a:endParaRPr>
          </a:p>
        </p:txBody>
      </p:sp>
      <p:cxnSp>
        <p:nvCxnSpPr>
          <p:cNvPr id="63" name="Connettore 2 62">
            <a:extLst>
              <a:ext uri="{FF2B5EF4-FFF2-40B4-BE49-F238E27FC236}">
                <a16:creationId xmlns:a16="http://schemas.microsoft.com/office/drawing/2014/main" id="{8D56BAF1-747E-29BB-EC0D-FCAA26981F21}"/>
              </a:ext>
            </a:extLst>
          </p:cNvPr>
          <p:cNvCxnSpPr/>
          <p:nvPr/>
        </p:nvCxnSpPr>
        <p:spPr>
          <a:xfrm flipV="1">
            <a:off x="7323983" y="3976792"/>
            <a:ext cx="0" cy="60996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64" name="Freccia tridirezionale 63">
            <a:extLst>
              <a:ext uri="{FF2B5EF4-FFF2-40B4-BE49-F238E27FC236}">
                <a16:creationId xmlns:a16="http://schemas.microsoft.com/office/drawing/2014/main" id="{B0BB9F02-E055-13EB-C14A-DB7059A1BB51}"/>
              </a:ext>
            </a:extLst>
          </p:cNvPr>
          <p:cNvSpPr/>
          <p:nvPr/>
        </p:nvSpPr>
        <p:spPr>
          <a:xfrm>
            <a:off x="6462242" y="3088622"/>
            <a:ext cx="432000" cy="432000"/>
          </a:xfrm>
          <a:prstGeom prst="leftRigh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CasellaDiTesto 64">
            <a:extLst>
              <a:ext uri="{FF2B5EF4-FFF2-40B4-BE49-F238E27FC236}">
                <a16:creationId xmlns:a16="http://schemas.microsoft.com/office/drawing/2014/main" id="{97455A3F-1704-4D0E-3B24-4BC7E143D9AE}"/>
              </a:ext>
            </a:extLst>
          </p:cNvPr>
          <p:cNvSpPr txBox="1"/>
          <p:nvPr/>
        </p:nvSpPr>
        <p:spPr>
          <a:xfrm>
            <a:off x="5647993" y="2898382"/>
            <a:ext cx="1533717" cy="584775"/>
          </a:xfrm>
          <a:prstGeom prst="rect">
            <a:avLst/>
          </a:prstGeom>
          <a:noFill/>
        </p:spPr>
        <p:txBody>
          <a:bodyPr wrap="square">
            <a:spAutoFit/>
          </a:bodyPr>
          <a:lstStyle/>
          <a:p>
            <a:pPr algn="ctr"/>
            <a:r>
              <a:rPr lang="it-IT" sz="3200" b="1" dirty="0">
                <a:solidFill>
                  <a:srgbClr val="00B050"/>
                </a:solidFill>
                <a:latin typeface="Montserrat" pitchFamily="2" charset="77"/>
                <a:ea typeface="+mj-ea"/>
                <a:cs typeface="+mj-cs"/>
              </a:rPr>
              <a:t>+</a:t>
            </a:r>
            <a:endParaRPr lang="it-IT" sz="3200" dirty="0">
              <a:solidFill>
                <a:srgbClr val="00B050"/>
              </a:solidFill>
            </a:endParaRPr>
          </a:p>
        </p:txBody>
      </p:sp>
      <p:cxnSp>
        <p:nvCxnSpPr>
          <p:cNvPr id="66" name="Connettore 2 65">
            <a:extLst>
              <a:ext uri="{FF2B5EF4-FFF2-40B4-BE49-F238E27FC236}">
                <a16:creationId xmlns:a16="http://schemas.microsoft.com/office/drawing/2014/main" id="{AE087B76-D9C2-2FFA-301C-871C7978EB73}"/>
              </a:ext>
            </a:extLst>
          </p:cNvPr>
          <p:cNvCxnSpPr>
            <a:cxnSpLocks/>
          </p:cNvCxnSpPr>
          <p:nvPr/>
        </p:nvCxnSpPr>
        <p:spPr>
          <a:xfrm flipV="1">
            <a:off x="7361073" y="5516146"/>
            <a:ext cx="68400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67" name="CasellaDiTesto 66">
            <a:extLst>
              <a:ext uri="{FF2B5EF4-FFF2-40B4-BE49-F238E27FC236}">
                <a16:creationId xmlns:a16="http://schemas.microsoft.com/office/drawing/2014/main" id="{0034558C-ED69-A2B8-6C05-1B1138589E67}"/>
              </a:ext>
            </a:extLst>
          </p:cNvPr>
          <p:cNvSpPr txBox="1"/>
          <p:nvPr/>
        </p:nvSpPr>
        <p:spPr>
          <a:xfrm>
            <a:off x="6934006" y="5093889"/>
            <a:ext cx="1533717" cy="584775"/>
          </a:xfrm>
          <a:prstGeom prst="rect">
            <a:avLst/>
          </a:prstGeom>
          <a:noFill/>
        </p:spPr>
        <p:txBody>
          <a:bodyPr wrap="square">
            <a:spAutoFit/>
          </a:bodyPr>
          <a:lstStyle/>
          <a:p>
            <a:pPr algn="ctr"/>
            <a:r>
              <a:rPr lang="it-IT" sz="3200" b="1" dirty="0">
                <a:solidFill>
                  <a:srgbClr val="00B050"/>
                </a:solidFill>
                <a:latin typeface="Montserrat" pitchFamily="2" charset="77"/>
                <a:ea typeface="+mj-ea"/>
                <a:cs typeface="+mj-cs"/>
              </a:rPr>
              <a:t>+</a:t>
            </a:r>
            <a:endParaRPr lang="it-IT" sz="3200" dirty="0">
              <a:solidFill>
                <a:srgbClr val="00B050"/>
              </a:solidFill>
            </a:endParaRPr>
          </a:p>
        </p:txBody>
      </p:sp>
      <p:cxnSp>
        <p:nvCxnSpPr>
          <p:cNvPr id="68" name="Connettore 2 67">
            <a:extLst>
              <a:ext uri="{FF2B5EF4-FFF2-40B4-BE49-F238E27FC236}">
                <a16:creationId xmlns:a16="http://schemas.microsoft.com/office/drawing/2014/main" id="{B68F596A-98A9-9D15-7122-61E83F0C21AE}"/>
              </a:ext>
            </a:extLst>
          </p:cNvPr>
          <p:cNvCxnSpPr>
            <a:cxnSpLocks/>
          </p:cNvCxnSpPr>
          <p:nvPr/>
        </p:nvCxnSpPr>
        <p:spPr>
          <a:xfrm flipV="1">
            <a:off x="7379143" y="6108678"/>
            <a:ext cx="68400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69" name="CasellaDiTesto 68">
            <a:extLst>
              <a:ext uri="{FF2B5EF4-FFF2-40B4-BE49-F238E27FC236}">
                <a16:creationId xmlns:a16="http://schemas.microsoft.com/office/drawing/2014/main" id="{49BD2C07-2F3A-1698-6511-701D01613DE7}"/>
              </a:ext>
            </a:extLst>
          </p:cNvPr>
          <p:cNvSpPr txBox="1"/>
          <p:nvPr/>
        </p:nvSpPr>
        <p:spPr>
          <a:xfrm>
            <a:off x="6952104" y="5652308"/>
            <a:ext cx="1533717" cy="584775"/>
          </a:xfrm>
          <a:prstGeom prst="rect">
            <a:avLst/>
          </a:prstGeom>
          <a:noFill/>
        </p:spPr>
        <p:txBody>
          <a:bodyPr wrap="square">
            <a:spAutoFit/>
          </a:bodyPr>
          <a:lstStyle/>
          <a:p>
            <a:pPr algn="ctr"/>
            <a:r>
              <a:rPr lang="it-IT" sz="3200" b="1" dirty="0">
                <a:solidFill>
                  <a:srgbClr val="00B050"/>
                </a:solidFill>
                <a:latin typeface="Montserrat" pitchFamily="2" charset="77"/>
                <a:ea typeface="+mj-ea"/>
                <a:cs typeface="+mj-cs"/>
              </a:rPr>
              <a:t>+</a:t>
            </a:r>
            <a:endParaRPr lang="it-IT" sz="3200" dirty="0">
              <a:solidFill>
                <a:srgbClr val="00B050"/>
              </a:solidFill>
            </a:endParaRPr>
          </a:p>
        </p:txBody>
      </p:sp>
      <p:sp>
        <p:nvSpPr>
          <p:cNvPr id="70" name="Freccia a destra 69">
            <a:extLst>
              <a:ext uri="{FF2B5EF4-FFF2-40B4-BE49-F238E27FC236}">
                <a16:creationId xmlns:a16="http://schemas.microsoft.com/office/drawing/2014/main" id="{408EC7A4-7709-56A8-04A2-BB2B4B005ED3}"/>
              </a:ext>
            </a:extLst>
          </p:cNvPr>
          <p:cNvSpPr/>
          <p:nvPr/>
        </p:nvSpPr>
        <p:spPr>
          <a:xfrm>
            <a:off x="8907562" y="5720649"/>
            <a:ext cx="797365" cy="195461"/>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CasellaDiTesto 70">
            <a:extLst>
              <a:ext uri="{FF2B5EF4-FFF2-40B4-BE49-F238E27FC236}">
                <a16:creationId xmlns:a16="http://schemas.microsoft.com/office/drawing/2014/main" id="{21B872B0-A2AB-2455-181D-3DA8BCB22379}"/>
              </a:ext>
            </a:extLst>
          </p:cNvPr>
          <p:cNvSpPr txBox="1"/>
          <p:nvPr/>
        </p:nvSpPr>
        <p:spPr>
          <a:xfrm>
            <a:off x="8530283" y="5301221"/>
            <a:ext cx="1533717" cy="584775"/>
          </a:xfrm>
          <a:prstGeom prst="rect">
            <a:avLst/>
          </a:prstGeom>
          <a:noFill/>
        </p:spPr>
        <p:txBody>
          <a:bodyPr wrap="square">
            <a:spAutoFit/>
          </a:bodyPr>
          <a:lstStyle/>
          <a:p>
            <a:pPr algn="ctr"/>
            <a:r>
              <a:rPr lang="it-IT" sz="3200" b="1" dirty="0">
                <a:solidFill>
                  <a:srgbClr val="00B050"/>
                </a:solidFill>
                <a:latin typeface="Montserrat" pitchFamily="2" charset="77"/>
                <a:ea typeface="+mj-ea"/>
                <a:cs typeface="+mj-cs"/>
              </a:rPr>
              <a:t>+</a:t>
            </a:r>
            <a:endParaRPr lang="it-IT" sz="3200" dirty="0">
              <a:solidFill>
                <a:srgbClr val="00B050"/>
              </a:solidFill>
            </a:endParaRPr>
          </a:p>
        </p:txBody>
      </p:sp>
      <p:cxnSp>
        <p:nvCxnSpPr>
          <p:cNvPr id="72" name="Connettore 2 71">
            <a:extLst>
              <a:ext uri="{FF2B5EF4-FFF2-40B4-BE49-F238E27FC236}">
                <a16:creationId xmlns:a16="http://schemas.microsoft.com/office/drawing/2014/main" id="{AD586726-E83B-34F1-2404-B6A60A478E10}"/>
              </a:ext>
            </a:extLst>
          </p:cNvPr>
          <p:cNvCxnSpPr/>
          <p:nvPr/>
        </p:nvCxnSpPr>
        <p:spPr>
          <a:xfrm flipH="1">
            <a:off x="1941814" y="1756538"/>
            <a:ext cx="114994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73" name="Rettangolo 72">
            <a:extLst>
              <a:ext uri="{FF2B5EF4-FFF2-40B4-BE49-F238E27FC236}">
                <a16:creationId xmlns:a16="http://schemas.microsoft.com/office/drawing/2014/main" id="{93E009EE-44B8-9E07-7DB3-E20A5925F7DB}"/>
              </a:ext>
            </a:extLst>
          </p:cNvPr>
          <p:cNvSpPr/>
          <p:nvPr/>
        </p:nvSpPr>
        <p:spPr>
          <a:xfrm>
            <a:off x="429270" y="1428374"/>
            <a:ext cx="1421465" cy="65198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0B050"/>
              </a:solidFill>
            </a:endParaRPr>
          </a:p>
        </p:txBody>
      </p:sp>
      <p:sp>
        <p:nvSpPr>
          <p:cNvPr id="74" name="CasellaDiTesto 73">
            <a:extLst>
              <a:ext uri="{FF2B5EF4-FFF2-40B4-BE49-F238E27FC236}">
                <a16:creationId xmlns:a16="http://schemas.microsoft.com/office/drawing/2014/main" id="{26497563-DFF7-088C-91B2-7F5186F03061}"/>
              </a:ext>
            </a:extLst>
          </p:cNvPr>
          <p:cNvSpPr txBox="1"/>
          <p:nvPr/>
        </p:nvSpPr>
        <p:spPr>
          <a:xfrm>
            <a:off x="313635" y="1442748"/>
            <a:ext cx="1602025" cy="646331"/>
          </a:xfrm>
          <a:prstGeom prst="rect">
            <a:avLst/>
          </a:prstGeom>
          <a:noFill/>
        </p:spPr>
        <p:txBody>
          <a:bodyPr wrap="square">
            <a:spAutoFit/>
          </a:bodyPr>
          <a:lstStyle/>
          <a:p>
            <a:pPr algn="ctr"/>
            <a:r>
              <a:rPr lang="it-IT" sz="1200" b="1" dirty="0">
                <a:solidFill>
                  <a:srgbClr val="FFFFFF"/>
                </a:solidFill>
                <a:latin typeface="Montserrat" pitchFamily="2" charset="77"/>
                <a:ea typeface="+mj-ea"/>
                <a:cs typeface="+mj-cs"/>
              </a:rPr>
              <a:t>FIBROBLAST GROWTH </a:t>
            </a:r>
          </a:p>
          <a:p>
            <a:pPr algn="ctr"/>
            <a:r>
              <a:rPr lang="it-IT" sz="1200" b="1" dirty="0">
                <a:solidFill>
                  <a:srgbClr val="FFFFFF"/>
                </a:solidFill>
                <a:latin typeface="Montserrat" pitchFamily="2" charset="77"/>
                <a:ea typeface="+mj-ea"/>
                <a:cs typeface="+mj-cs"/>
              </a:rPr>
              <a:t>FACTOR 21</a:t>
            </a:r>
            <a:endParaRPr lang="it-IT" sz="1200" dirty="0"/>
          </a:p>
        </p:txBody>
      </p:sp>
      <p:sp>
        <p:nvSpPr>
          <p:cNvPr id="75" name="CasellaDiTesto 74">
            <a:extLst>
              <a:ext uri="{FF2B5EF4-FFF2-40B4-BE49-F238E27FC236}">
                <a16:creationId xmlns:a16="http://schemas.microsoft.com/office/drawing/2014/main" id="{7A06607E-D0EA-6F02-A65A-F2AABC27610E}"/>
              </a:ext>
            </a:extLst>
          </p:cNvPr>
          <p:cNvSpPr txBox="1"/>
          <p:nvPr/>
        </p:nvSpPr>
        <p:spPr>
          <a:xfrm>
            <a:off x="1641024" y="1646181"/>
            <a:ext cx="1533717" cy="584775"/>
          </a:xfrm>
          <a:prstGeom prst="rect">
            <a:avLst/>
          </a:prstGeom>
          <a:noFill/>
        </p:spPr>
        <p:txBody>
          <a:bodyPr wrap="square">
            <a:spAutoFit/>
          </a:bodyPr>
          <a:lstStyle/>
          <a:p>
            <a:pPr algn="ctr"/>
            <a:r>
              <a:rPr lang="it-IT" sz="3200" b="1" dirty="0">
                <a:solidFill>
                  <a:srgbClr val="00B050"/>
                </a:solidFill>
                <a:latin typeface="Montserrat" pitchFamily="2" charset="77"/>
                <a:ea typeface="+mj-ea"/>
                <a:cs typeface="+mj-cs"/>
              </a:rPr>
              <a:t>+</a:t>
            </a:r>
            <a:endParaRPr lang="it-IT" sz="3200" dirty="0">
              <a:solidFill>
                <a:srgbClr val="00B050"/>
              </a:solidFill>
            </a:endParaRPr>
          </a:p>
        </p:txBody>
      </p:sp>
      <p:sp>
        <p:nvSpPr>
          <p:cNvPr id="76" name="CasellaDiTesto 75">
            <a:extLst>
              <a:ext uri="{FF2B5EF4-FFF2-40B4-BE49-F238E27FC236}">
                <a16:creationId xmlns:a16="http://schemas.microsoft.com/office/drawing/2014/main" id="{CDAF6488-5206-7B98-3551-4468E2510220}"/>
              </a:ext>
            </a:extLst>
          </p:cNvPr>
          <p:cNvSpPr txBox="1"/>
          <p:nvPr/>
        </p:nvSpPr>
        <p:spPr>
          <a:xfrm>
            <a:off x="4294762" y="1753449"/>
            <a:ext cx="1533717" cy="584775"/>
          </a:xfrm>
          <a:prstGeom prst="rect">
            <a:avLst/>
          </a:prstGeom>
          <a:noFill/>
        </p:spPr>
        <p:txBody>
          <a:bodyPr wrap="square">
            <a:spAutoFit/>
          </a:bodyPr>
          <a:lstStyle/>
          <a:p>
            <a:pPr algn="ctr"/>
            <a:r>
              <a:rPr lang="it-IT" sz="3200" b="1" dirty="0">
                <a:solidFill>
                  <a:srgbClr val="C00000"/>
                </a:solidFill>
                <a:latin typeface="Montserrat" pitchFamily="2" charset="77"/>
                <a:ea typeface="+mj-ea"/>
                <a:cs typeface="+mj-cs"/>
              </a:rPr>
              <a:t>-</a:t>
            </a:r>
            <a:endParaRPr lang="it-IT" sz="3200" dirty="0">
              <a:solidFill>
                <a:srgbClr val="C00000"/>
              </a:solidFill>
            </a:endParaRPr>
          </a:p>
        </p:txBody>
      </p:sp>
      <p:cxnSp>
        <p:nvCxnSpPr>
          <p:cNvPr id="77" name="Connettore 2 76">
            <a:extLst>
              <a:ext uri="{FF2B5EF4-FFF2-40B4-BE49-F238E27FC236}">
                <a16:creationId xmlns:a16="http://schemas.microsoft.com/office/drawing/2014/main" id="{C8ED3FEC-01C2-B27D-0DEF-B3A45625A8C2}"/>
              </a:ext>
            </a:extLst>
          </p:cNvPr>
          <p:cNvCxnSpPr/>
          <p:nvPr/>
        </p:nvCxnSpPr>
        <p:spPr>
          <a:xfrm>
            <a:off x="4880175" y="1775767"/>
            <a:ext cx="0" cy="4680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78" name="Rettangolo 77">
            <a:extLst>
              <a:ext uri="{FF2B5EF4-FFF2-40B4-BE49-F238E27FC236}">
                <a16:creationId xmlns:a16="http://schemas.microsoft.com/office/drawing/2014/main" id="{D9E42CB5-BD39-952F-42C6-E0FAAA38CF90}"/>
              </a:ext>
            </a:extLst>
          </p:cNvPr>
          <p:cNvSpPr/>
          <p:nvPr/>
        </p:nvSpPr>
        <p:spPr>
          <a:xfrm>
            <a:off x="4417790" y="2342819"/>
            <a:ext cx="924945" cy="65198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CasellaDiTesto 78">
            <a:extLst>
              <a:ext uri="{FF2B5EF4-FFF2-40B4-BE49-F238E27FC236}">
                <a16:creationId xmlns:a16="http://schemas.microsoft.com/office/drawing/2014/main" id="{99DF9DA9-9DB0-CB55-986D-09F38755BD62}"/>
              </a:ext>
            </a:extLst>
          </p:cNvPr>
          <p:cNvSpPr txBox="1"/>
          <p:nvPr/>
        </p:nvSpPr>
        <p:spPr>
          <a:xfrm>
            <a:off x="4147250" y="2471897"/>
            <a:ext cx="1473968" cy="261610"/>
          </a:xfrm>
          <a:prstGeom prst="rect">
            <a:avLst/>
          </a:prstGeom>
          <a:noFill/>
        </p:spPr>
        <p:txBody>
          <a:bodyPr wrap="square">
            <a:spAutoFit/>
          </a:bodyPr>
          <a:lstStyle/>
          <a:p>
            <a:pPr algn="ctr"/>
            <a:r>
              <a:rPr lang="it-IT" sz="1100" b="1" dirty="0">
                <a:solidFill>
                  <a:srgbClr val="FFFFFF"/>
                </a:solidFill>
                <a:latin typeface="Montserrat" pitchFamily="2" charset="77"/>
                <a:ea typeface="+mj-ea"/>
                <a:cs typeface="+mj-cs"/>
              </a:rPr>
              <a:t>MYOSTATIN</a:t>
            </a:r>
          </a:p>
        </p:txBody>
      </p:sp>
      <p:cxnSp>
        <p:nvCxnSpPr>
          <p:cNvPr id="80" name="Connettore 2 79">
            <a:extLst>
              <a:ext uri="{FF2B5EF4-FFF2-40B4-BE49-F238E27FC236}">
                <a16:creationId xmlns:a16="http://schemas.microsoft.com/office/drawing/2014/main" id="{6E1BD154-2D74-106B-FEAC-F198F6BFBED7}"/>
              </a:ext>
            </a:extLst>
          </p:cNvPr>
          <p:cNvCxnSpPr>
            <a:cxnSpLocks/>
          </p:cNvCxnSpPr>
          <p:nvPr/>
        </p:nvCxnSpPr>
        <p:spPr>
          <a:xfrm>
            <a:off x="1850735" y="2080360"/>
            <a:ext cx="499370" cy="1134954"/>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1" name="Connettore 2 80">
            <a:extLst>
              <a:ext uri="{FF2B5EF4-FFF2-40B4-BE49-F238E27FC236}">
                <a16:creationId xmlns:a16="http://schemas.microsoft.com/office/drawing/2014/main" id="{A7E1FFB4-DB79-AF64-45A6-0C8BCBA83D0F}"/>
              </a:ext>
            </a:extLst>
          </p:cNvPr>
          <p:cNvCxnSpPr/>
          <p:nvPr/>
        </p:nvCxnSpPr>
        <p:spPr>
          <a:xfrm flipH="1">
            <a:off x="2361911" y="2979537"/>
            <a:ext cx="2047647" cy="235777"/>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137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7"/>
                                        </p:tgtEl>
                                        <p:attrNameLst>
                                          <p:attrName>style.visibility</p:attrName>
                                        </p:attrNameLst>
                                      </p:cBhvr>
                                      <p:to>
                                        <p:strVal val="visible"/>
                                      </p:to>
                                    </p:set>
                                    <p:anim calcmode="lin" valueType="num">
                                      <p:cBhvr additive="base">
                                        <p:cTn id="33" dur="500" fill="hold"/>
                                        <p:tgtEl>
                                          <p:spTgt spid="77"/>
                                        </p:tgtEl>
                                        <p:attrNameLst>
                                          <p:attrName>ppt_x</p:attrName>
                                        </p:attrNameLst>
                                      </p:cBhvr>
                                      <p:tavLst>
                                        <p:tav tm="0">
                                          <p:val>
                                            <p:strVal val="#ppt_x"/>
                                          </p:val>
                                        </p:tav>
                                        <p:tav tm="100000">
                                          <p:val>
                                            <p:strVal val="#ppt_x"/>
                                          </p:val>
                                        </p:tav>
                                      </p:tavLst>
                                    </p:anim>
                                    <p:anim calcmode="lin" valueType="num">
                                      <p:cBhvr additive="base">
                                        <p:cTn id="34" dur="500" fill="hold"/>
                                        <p:tgtEl>
                                          <p:spTgt spid="7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anim calcmode="lin" valueType="num">
                                      <p:cBhvr additive="base">
                                        <p:cTn id="37" dur="500" fill="hold"/>
                                        <p:tgtEl>
                                          <p:spTgt spid="76"/>
                                        </p:tgtEl>
                                        <p:attrNameLst>
                                          <p:attrName>ppt_x</p:attrName>
                                        </p:attrNameLst>
                                      </p:cBhvr>
                                      <p:tavLst>
                                        <p:tav tm="0">
                                          <p:val>
                                            <p:strVal val="#ppt_x"/>
                                          </p:val>
                                        </p:tav>
                                        <p:tav tm="100000">
                                          <p:val>
                                            <p:strVal val="#ppt_x"/>
                                          </p:val>
                                        </p:tav>
                                      </p:tavLst>
                                    </p:anim>
                                    <p:anim calcmode="lin" valueType="num">
                                      <p:cBhvr additive="base">
                                        <p:cTn id="38" dur="500" fill="hold"/>
                                        <p:tgtEl>
                                          <p:spTgt spid="7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anim calcmode="lin" valueType="num">
                                      <p:cBhvr additive="base">
                                        <p:cTn id="41" dur="500" fill="hold"/>
                                        <p:tgtEl>
                                          <p:spTgt spid="78"/>
                                        </p:tgtEl>
                                        <p:attrNameLst>
                                          <p:attrName>ppt_x</p:attrName>
                                        </p:attrNameLst>
                                      </p:cBhvr>
                                      <p:tavLst>
                                        <p:tav tm="0">
                                          <p:val>
                                            <p:strVal val="#ppt_x"/>
                                          </p:val>
                                        </p:tav>
                                        <p:tav tm="100000">
                                          <p:val>
                                            <p:strVal val="#ppt_x"/>
                                          </p:val>
                                        </p:tav>
                                      </p:tavLst>
                                    </p:anim>
                                    <p:anim calcmode="lin" valueType="num">
                                      <p:cBhvr additive="base">
                                        <p:cTn id="42" dur="500" fill="hold"/>
                                        <p:tgtEl>
                                          <p:spTgt spid="7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ppt_x"/>
                                          </p:val>
                                        </p:tav>
                                        <p:tav tm="100000">
                                          <p:val>
                                            <p:strVal val="#ppt_x"/>
                                          </p:val>
                                        </p:tav>
                                      </p:tavLst>
                                    </p:anim>
                                    <p:anim calcmode="lin" valueType="num">
                                      <p:cBhvr additive="base">
                                        <p:cTn id="4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2"/>
                                        </p:tgtEl>
                                        <p:attrNameLst>
                                          <p:attrName>style.visibility</p:attrName>
                                        </p:attrNameLst>
                                      </p:cBhvr>
                                      <p:to>
                                        <p:strVal val="visible"/>
                                      </p:to>
                                    </p:set>
                                    <p:anim calcmode="lin" valueType="num">
                                      <p:cBhvr additive="base">
                                        <p:cTn id="51" dur="500" fill="hold"/>
                                        <p:tgtEl>
                                          <p:spTgt spid="72"/>
                                        </p:tgtEl>
                                        <p:attrNameLst>
                                          <p:attrName>ppt_x</p:attrName>
                                        </p:attrNameLst>
                                      </p:cBhvr>
                                      <p:tavLst>
                                        <p:tav tm="0">
                                          <p:val>
                                            <p:strVal val="#ppt_x"/>
                                          </p:val>
                                        </p:tav>
                                        <p:tav tm="100000">
                                          <p:val>
                                            <p:strVal val="#ppt_x"/>
                                          </p:val>
                                        </p:tav>
                                      </p:tavLst>
                                    </p:anim>
                                    <p:anim calcmode="lin" valueType="num">
                                      <p:cBhvr additive="base">
                                        <p:cTn id="52" dur="500" fill="hold"/>
                                        <p:tgtEl>
                                          <p:spTgt spid="7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anim calcmode="lin" valueType="num">
                                      <p:cBhvr additive="base">
                                        <p:cTn id="55" dur="500" fill="hold"/>
                                        <p:tgtEl>
                                          <p:spTgt spid="75"/>
                                        </p:tgtEl>
                                        <p:attrNameLst>
                                          <p:attrName>ppt_x</p:attrName>
                                        </p:attrNameLst>
                                      </p:cBhvr>
                                      <p:tavLst>
                                        <p:tav tm="0">
                                          <p:val>
                                            <p:strVal val="#ppt_x"/>
                                          </p:val>
                                        </p:tav>
                                        <p:tav tm="100000">
                                          <p:val>
                                            <p:strVal val="#ppt_x"/>
                                          </p:val>
                                        </p:tav>
                                      </p:tavLst>
                                    </p:anim>
                                    <p:anim calcmode="lin" valueType="num">
                                      <p:cBhvr additive="base">
                                        <p:cTn id="56" dur="500" fill="hold"/>
                                        <p:tgtEl>
                                          <p:spTgt spid="7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additive="base">
                                        <p:cTn id="59" dur="500" fill="hold"/>
                                        <p:tgtEl>
                                          <p:spTgt spid="73"/>
                                        </p:tgtEl>
                                        <p:attrNameLst>
                                          <p:attrName>ppt_x</p:attrName>
                                        </p:attrNameLst>
                                      </p:cBhvr>
                                      <p:tavLst>
                                        <p:tav tm="0">
                                          <p:val>
                                            <p:strVal val="#ppt_x"/>
                                          </p:val>
                                        </p:tav>
                                        <p:tav tm="100000">
                                          <p:val>
                                            <p:strVal val="#ppt_x"/>
                                          </p:val>
                                        </p:tav>
                                      </p:tavLst>
                                    </p:anim>
                                    <p:anim calcmode="lin" valueType="num">
                                      <p:cBhvr additive="base">
                                        <p:cTn id="60" dur="500" fill="hold"/>
                                        <p:tgtEl>
                                          <p:spTgt spid="7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anim calcmode="lin" valueType="num">
                                      <p:cBhvr additive="base">
                                        <p:cTn id="63" dur="500" fill="hold"/>
                                        <p:tgtEl>
                                          <p:spTgt spid="74"/>
                                        </p:tgtEl>
                                        <p:attrNameLst>
                                          <p:attrName>ppt_x</p:attrName>
                                        </p:attrNameLst>
                                      </p:cBhvr>
                                      <p:tavLst>
                                        <p:tav tm="0">
                                          <p:val>
                                            <p:strVal val="#ppt_x"/>
                                          </p:val>
                                        </p:tav>
                                        <p:tav tm="100000">
                                          <p:val>
                                            <p:strVal val="#ppt_x"/>
                                          </p:val>
                                        </p:tav>
                                      </p:tavLst>
                                    </p:anim>
                                    <p:anim calcmode="lin" valueType="num">
                                      <p:cBhvr additive="base">
                                        <p:cTn id="64" dur="500" fill="hold"/>
                                        <p:tgtEl>
                                          <p:spTgt spid="7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additive="base">
                                        <p:cTn id="75" dur="500" fill="hold"/>
                                        <p:tgtEl>
                                          <p:spTgt spid="37"/>
                                        </p:tgtEl>
                                        <p:attrNameLst>
                                          <p:attrName>ppt_x</p:attrName>
                                        </p:attrNameLst>
                                      </p:cBhvr>
                                      <p:tavLst>
                                        <p:tav tm="0">
                                          <p:val>
                                            <p:strVal val="#ppt_x"/>
                                          </p:val>
                                        </p:tav>
                                        <p:tav tm="100000">
                                          <p:val>
                                            <p:strVal val="#ppt_x"/>
                                          </p:val>
                                        </p:tav>
                                      </p:tavLst>
                                    </p:anim>
                                    <p:anim calcmode="lin" valueType="num">
                                      <p:cBhvr additive="base">
                                        <p:cTn id="76" dur="500" fill="hold"/>
                                        <p:tgtEl>
                                          <p:spTgt spid="3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80"/>
                                        </p:tgtEl>
                                        <p:attrNameLst>
                                          <p:attrName>style.visibility</p:attrName>
                                        </p:attrNameLst>
                                      </p:cBhvr>
                                      <p:to>
                                        <p:strVal val="visible"/>
                                      </p:to>
                                    </p:set>
                                    <p:anim calcmode="lin" valueType="num">
                                      <p:cBhvr additive="base">
                                        <p:cTn id="85" dur="500" fill="hold"/>
                                        <p:tgtEl>
                                          <p:spTgt spid="80"/>
                                        </p:tgtEl>
                                        <p:attrNameLst>
                                          <p:attrName>ppt_x</p:attrName>
                                        </p:attrNameLst>
                                      </p:cBhvr>
                                      <p:tavLst>
                                        <p:tav tm="0">
                                          <p:val>
                                            <p:strVal val="#ppt_x"/>
                                          </p:val>
                                        </p:tav>
                                        <p:tav tm="100000">
                                          <p:val>
                                            <p:strVal val="#ppt_x"/>
                                          </p:val>
                                        </p:tav>
                                      </p:tavLst>
                                    </p:anim>
                                    <p:anim calcmode="lin" valueType="num">
                                      <p:cBhvr additive="base">
                                        <p:cTn id="86" dur="500" fill="hold"/>
                                        <p:tgtEl>
                                          <p:spTgt spid="80"/>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additive="base">
                                        <p:cTn id="89" dur="500" fill="hold"/>
                                        <p:tgtEl>
                                          <p:spTgt spid="38"/>
                                        </p:tgtEl>
                                        <p:attrNameLst>
                                          <p:attrName>ppt_x</p:attrName>
                                        </p:attrNameLst>
                                      </p:cBhvr>
                                      <p:tavLst>
                                        <p:tav tm="0">
                                          <p:val>
                                            <p:strVal val="#ppt_x"/>
                                          </p:val>
                                        </p:tav>
                                        <p:tav tm="100000">
                                          <p:val>
                                            <p:strVal val="#ppt_x"/>
                                          </p:val>
                                        </p:tav>
                                      </p:tavLst>
                                    </p:anim>
                                    <p:anim calcmode="lin" valueType="num">
                                      <p:cBhvr additive="base">
                                        <p:cTn id="90" dur="500" fill="hold"/>
                                        <p:tgtEl>
                                          <p:spTgt spid="38"/>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9"/>
                                        </p:tgtEl>
                                        <p:attrNameLst>
                                          <p:attrName>style.visibility</p:attrName>
                                        </p:attrNameLst>
                                      </p:cBhvr>
                                      <p:to>
                                        <p:strVal val="visible"/>
                                      </p:to>
                                    </p:set>
                                    <p:anim calcmode="lin" valueType="num">
                                      <p:cBhvr additive="base">
                                        <p:cTn id="93" dur="500" fill="hold"/>
                                        <p:tgtEl>
                                          <p:spTgt spid="39"/>
                                        </p:tgtEl>
                                        <p:attrNameLst>
                                          <p:attrName>ppt_x</p:attrName>
                                        </p:attrNameLst>
                                      </p:cBhvr>
                                      <p:tavLst>
                                        <p:tav tm="0">
                                          <p:val>
                                            <p:strVal val="#ppt_x"/>
                                          </p:val>
                                        </p:tav>
                                        <p:tav tm="100000">
                                          <p:val>
                                            <p:strVal val="#ppt_x"/>
                                          </p:val>
                                        </p:tav>
                                      </p:tavLst>
                                    </p:anim>
                                    <p:anim calcmode="lin" valueType="num">
                                      <p:cBhvr additive="base">
                                        <p:cTn id="94" dur="500" fill="hold"/>
                                        <p:tgtEl>
                                          <p:spTgt spid="39"/>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81"/>
                                        </p:tgtEl>
                                        <p:attrNameLst>
                                          <p:attrName>style.visibility</p:attrName>
                                        </p:attrNameLst>
                                      </p:cBhvr>
                                      <p:to>
                                        <p:strVal val="visible"/>
                                      </p:to>
                                    </p:set>
                                    <p:anim calcmode="lin" valueType="num">
                                      <p:cBhvr additive="base">
                                        <p:cTn id="97" dur="500" fill="hold"/>
                                        <p:tgtEl>
                                          <p:spTgt spid="81"/>
                                        </p:tgtEl>
                                        <p:attrNameLst>
                                          <p:attrName>ppt_x</p:attrName>
                                        </p:attrNameLst>
                                      </p:cBhvr>
                                      <p:tavLst>
                                        <p:tav tm="0">
                                          <p:val>
                                            <p:strVal val="#ppt_x"/>
                                          </p:val>
                                        </p:tav>
                                        <p:tav tm="100000">
                                          <p:val>
                                            <p:strVal val="#ppt_x"/>
                                          </p:val>
                                        </p:tav>
                                      </p:tavLst>
                                    </p:anim>
                                    <p:anim calcmode="lin" valueType="num">
                                      <p:cBhvr additive="base">
                                        <p:cTn id="98"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anim calcmode="lin" valueType="num">
                                      <p:cBhvr additive="base">
                                        <p:cTn id="103" dur="500" fill="hold"/>
                                        <p:tgtEl>
                                          <p:spTgt spid="40"/>
                                        </p:tgtEl>
                                        <p:attrNameLst>
                                          <p:attrName>ppt_x</p:attrName>
                                        </p:attrNameLst>
                                      </p:cBhvr>
                                      <p:tavLst>
                                        <p:tav tm="0">
                                          <p:val>
                                            <p:strVal val="#ppt_x"/>
                                          </p:val>
                                        </p:tav>
                                        <p:tav tm="100000">
                                          <p:val>
                                            <p:strVal val="#ppt_x"/>
                                          </p:val>
                                        </p:tav>
                                      </p:tavLst>
                                    </p:anim>
                                    <p:anim calcmode="lin" valueType="num">
                                      <p:cBhvr additive="base">
                                        <p:cTn id="104" dur="500" fill="hold"/>
                                        <p:tgtEl>
                                          <p:spTgt spid="4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6"/>
                                        </p:tgtEl>
                                        <p:attrNameLst>
                                          <p:attrName>style.visibility</p:attrName>
                                        </p:attrNameLst>
                                      </p:cBhvr>
                                      <p:to>
                                        <p:strVal val="visible"/>
                                      </p:to>
                                    </p:set>
                                    <p:anim calcmode="lin" valueType="num">
                                      <p:cBhvr additive="base">
                                        <p:cTn id="107" dur="500" fill="hold"/>
                                        <p:tgtEl>
                                          <p:spTgt spid="16"/>
                                        </p:tgtEl>
                                        <p:attrNameLst>
                                          <p:attrName>ppt_x</p:attrName>
                                        </p:attrNameLst>
                                      </p:cBhvr>
                                      <p:tavLst>
                                        <p:tav tm="0">
                                          <p:val>
                                            <p:strVal val="#ppt_x"/>
                                          </p:val>
                                        </p:tav>
                                        <p:tav tm="100000">
                                          <p:val>
                                            <p:strVal val="#ppt_x"/>
                                          </p:val>
                                        </p:tav>
                                      </p:tavLst>
                                    </p:anim>
                                    <p:anim calcmode="lin" valueType="num">
                                      <p:cBhvr additive="base">
                                        <p:cTn id="108" dur="500" fill="hold"/>
                                        <p:tgtEl>
                                          <p:spTgt spid="16"/>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7"/>
                                        </p:tgtEl>
                                        <p:attrNameLst>
                                          <p:attrName>style.visibility</p:attrName>
                                        </p:attrNameLst>
                                      </p:cBhvr>
                                      <p:to>
                                        <p:strVal val="visible"/>
                                      </p:to>
                                    </p:set>
                                    <p:anim calcmode="lin" valueType="num">
                                      <p:cBhvr additive="base">
                                        <p:cTn id="111" dur="500" fill="hold"/>
                                        <p:tgtEl>
                                          <p:spTgt spid="17"/>
                                        </p:tgtEl>
                                        <p:attrNameLst>
                                          <p:attrName>ppt_x</p:attrName>
                                        </p:attrNameLst>
                                      </p:cBhvr>
                                      <p:tavLst>
                                        <p:tav tm="0">
                                          <p:val>
                                            <p:strVal val="#ppt_x"/>
                                          </p:val>
                                        </p:tav>
                                        <p:tav tm="100000">
                                          <p:val>
                                            <p:strVal val="#ppt_x"/>
                                          </p:val>
                                        </p:tav>
                                      </p:tavLst>
                                    </p:anim>
                                    <p:anim calcmode="lin" valueType="num">
                                      <p:cBhvr additive="base">
                                        <p:cTn id="1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12"/>
                                        </p:tgtEl>
                                        <p:attrNameLst>
                                          <p:attrName>style.visibility</p:attrName>
                                        </p:attrNameLst>
                                      </p:cBhvr>
                                      <p:to>
                                        <p:strVal val="visible"/>
                                      </p:to>
                                    </p:set>
                                    <p:anim calcmode="lin" valueType="num">
                                      <p:cBhvr additive="base">
                                        <p:cTn id="117" dur="500" fill="hold"/>
                                        <p:tgtEl>
                                          <p:spTgt spid="12"/>
                                        </p:tgtEl>
                                        <p:attrNameLst>
                                          <p:attrName>ppt_x</p:attrName>
                                        </p:attrNameLst>
                                      </p:cBhvr>
                                      <p:tavLst>
                                        <p:tav tm="0">
                                          <p:val>
                                            <p:strVal val="#ppt_x"/>
                                          </p:val>
                                        </p:tav>
                                        <p:tav tm="100000">
                                          <p:val>
                                            <p:strVal val="#ppt_x"/>
                                          </p:val>
                                        </p:tav>
                                      </p:tavLst>
                                    </p:anim>
                                    <p:anim calcmode="lin" valueType="num">
                                      <p:cBhvr additive="base">
                                        <p:cTn id="118" dur="500" fill="hold"/>
                                        <p:tgtEl>
                                          <p:spTgt spid="12"/>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41"/>
                                        </p:tgtEl>
                                        <p:attrNameLst>
                                          <p:attrName>style.visibility</p:attrName>
                                        </p:attrNameLst>
                                      </p:cBhvr>
                                      <p:to>
                                        <p:strVal val="visible"/>
                                      </p:to>
                                    </p:set>
                                    <p:anim calcmode="lin" valueType="num">
                                      <p:cBhvr additive="base">
                                        <p:cTn id="121" dur="500" fill="hold"/>
                                        <p:tgtEl>
                                          <p:spTgt spid="41"/>
                                        </p:tgtEl>
                                        <p:attrNameLst>
                                          <p:attrName>ppt_x</p:attrName>
                                        </p:attrNameLst>
                                      </p:cBhvr>
                                      <p:tavLst>
                                        <p:tav tm="0">
                                          <p:val>
                                            <p:strVal val="#ppt_x"/>
                                          </p:val>
                                        </p:tav>
                                        <p:tav tm="100000">
                                          <p:val>
                                            <p:strVal val="#ppt_x"/>
                                          </p:val>
                                        </p:tav>
                                      </p:tavLst>
                                    </p:anim>
                                    <p:anim calcmode="lin" valueType="num">
                                      <p:cBhvr additive="base">
                                        <p:cTn id="122" dur="500" fill="hold"/>
                                        <p:tgtEl>
                                          <p:spTgt spid="41"/>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9"/>
                                        </p:tgtEl>
                                        <p:attrNameLst>
                                          <p:attrName>style.visibility</p:attrName>
                                        </p:attrNameLst>
                                      </p:cBhvr>
                                      <p:to>
                                        <p:strVal val="visible"/>
                                      </p:to>
                                    </p:set>
                                    <p:anim calcmode="lin" valueType="num">
                                      <p:cBhvr additive="base">
                                        <p:cTn id="125" dur="500" fill="hold"/>
                                        <p:tgtEl>
                                          <p:spTgt spid="9"/>
                                        </p:tgtEl>
                                        <p:attrNameLst>
                                          <p:attrName>ppt_x</p:attrName>
                                        </p:attrNameLst>
                                      </p:cBhvr>
                                      <p:tavLst>
                                        <p:tav tm="0">
                                          <p:val>
                                            <p:strVal val="#ppt_x"/>
                                          </p:val>
                                        </p:tav>
                                        <p:tav tm="100000">
                                          <p:val>
                                            <p:strVal val="#ppt_x"/>
                                          </p:val>
                                        </p:tav>
                                      </p:tavLst>
                                    </p:anim>
                                    <p:anim calcmode="lin" valueType="num">
                                      <p:cBhvr additive="base">
                                        <p:cTn id="126" dur="500" fill="hold"/>
                                        <p:tgtEl>
                                          <p:spTgt spid="9"/>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10"/>
                                        </p:tgtEl>
                                        <p:attrNameLst>
                                          <p:attrName>style.visibility</p:attrName>
                                        </p:attrNameLst>
                                      </p:cBhvr>
                                      <p:to>
                                        <p:strVal val="visible"/>
                                      </p:to>
                                    </p:set>
                                    <p:anim calcmode="lin" valueType="num">
                                      <p:cBhvr additive="base">
                                        <p:cTn id="129" dur="500" fill="hold"/>
                                        <p:tgtEl>
                                          <p:spTgt spid="10"/>
                                        </p:tgtEl>
                                        <p:attrNameLst>
                                          <p:attrName>ppt_x</p:attrName>
                                        </p:attrNameLst>
                                      </p:cBhvr>
                                      <p:tavLst>
                                        <p:tav tm="0">
                                          <p:val>
                                            <p:strVal val="#ppt_x"/>
                                          </p:val>
                                        </p:tav>
                                        <p:tav tm="100000">
                                          <p:val>
                                            <p:strVal val="#ppt_x"/>
                                          </p:val>
                                        </p:tav>
                                      </p:tavLst>
                                    </p:anim>
                                    <p:anim calcmode="lin" valueType="num">
                                      <p:cBhvr additive="base">
                                        <p:cTn id="1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52"/>
                                        </p:tgtEl>
                                        <p:attrNameLst>
                                          <p:attrName>style.visibility</p:attrName>
                                        </p:attrNameLst>
                                      </p:cBhvr>
                                      <p:to>
                                        <p:strVal val="visible"/>
                                      </p:to>
                                    </p:set>
                                    <p:anim calcmode="lin" valueType="num">
                                      <p:cBhvr additive="base">
                                        <p:cTn id="135" dur="500" fill="hold"/>
                                        <p:tgtEl>
                                          <p:spTgt spid="52"/>
                                        </p:tgtEl>
                                        <p:attrNameLst>
                                          <p:attrName>ppt_x</p:attrName>
                                        </p:attrNameLst>
                                      </p:cBhvr>
                                      <p:tavLst>
                                        <p:tav tm="0">
                                          <p:val>
                                            <p:strVal val="#ppt_x"/>
                                          </p:val>
                                        </p:tav>
                                        <p:tav tm="100000">
                                          <p:val>
                                            <p:strVal val="#ppt_x"/>
                                          </p:val>
                                        </p:tav>
                                      </p:tavLst>
                                    </p:anim>
                                    <p:anim calcmode="lin" valueType="num">
                                      <p:cBhvr additive="base">
                                        <p:cTn id="136" dur="500" fill="hold"/>
                                        <p:tgtEl>
                                          <p:spTgt spid="52"/>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53"/>
                                        </p:tgtEl>
                                        <p:attrNameLst>
                                          <p:attrName>style.visibility</p:attrName>
                                        </p:attrNameLst>
                                      </p:cBhvr>
                                      <p:to>
                                        <p:strVal val="visible"/>
                                      </p:to>
                                    </p:set>
                                    <p:anim calcmode="lin" valueType="num">
                                      <p:cBhvr additive="base">
                                        <p:cTn id="139" dur="500" fill="hold"/>
                                        <p:tgtEl>
                                          <p:spTgt spid="53"/>
                                        </p:tgtEl>
                                        <p:attrNameLst>
                                          <p:attrName>ppt_x</p:attrName>
                                        </p:attrNameLst>
                                      </p:cBhvr>
                                      <p:tavLst>
                                        <p:tav tm="0">
                                          <p:val>
                                            <p:strVal val="#ppt_x"/>
                                          </p:val>
                                        </p:tav>
                                        <p:tav tm="100000">
                                          <p:val>
                                            <p:strVal val="#ppt_x"/>
                                          </p:val>
                                        </p:tav>
                                      </p:tavLst>
                                    </p:anim>
                                    <p:anim calcmode="lin" valueType="num">
                                      <p:cBhvr additive="base">
                                        <p:cTn id="140" dur="500" fill="hold"/>
                                        <p:tgtEl>
                                          <p:spTgt spid="53"/>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24"/>
                                        </p:tgtEl>
                                        <p:attrNameLst>
                                          <p:attrName>style.visibility</p:attrName>
                                        </p:attrNameLst>
                                      </p:cBhvr>
                                      <p:to>
                                        <p:strVal val="visible"/>
                                      </p:to>
                                    </p:set>
                                    <p:anim calcmode="lin" valueType="num">
                                      <p:cBhvr additive="base">
                                        <p:cTn id="143" dur="500" fill="hold"/>
                                        <p:tgtEl>
                                          <p:spTgt spid="24"/>
                                        </p:tgtEl>
                                        <p:attrNameLst>
                                          <p:attrName>ppt_x</p:attrName>
                                        </p:attrNameLst>
                                      </p:cBhvr>
                                      <p:tavLst>
                                        <p:tav tm="0">
                                          <p:val>
                                            <p:strVal val="#ppt_x"/>
                                          </p:val>
                                        </p:tav>
                                        <p:tav tm="100000">
                                          <p:val>
                                            <p:strVal val="#ppt_x"/>
                                          </p:val>
                                        </p:tav>
                                      </p:tavLst>
                                    </p:anim>
                                    <p:anim calcmode="lin" valueType="num">
                                      <p:cBhvr additive="base">
                                        <p:cTn id="144" dur="500" fill="hold"/>
                                        <p:tgtEl>
                                          <p:spTgt spid="24"/>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25"/>
                                        </p:tgtEl>
                                        <p:attrNameLst>
                                          <p:attrName>style.visibility</p:attrName>
                                        </p:attrNameLst>
                                      </p:cBhvr>
                                      <p:to>
                                        <p:strVal val="visible"/>
                                      </p:to>
                                    </p:set>
                                    <p:anim calcmode="lin" valueType="num">
                                      <p:cBhvr additive="base">
                                        <p:cTn id="147" dur="500" fill="hold"/>
                                        <p:tgtEl>
                                          <p:spTgt spid="25"/>
                                        </p:tgtEl>
                                        <p:attrNameLst>
                                          <p:attrName>ppt_x</p:attrName>
                                        </p:attrNameLst>
                                      </p:cBhvr>
                                      <p:tavLst>
                                        <p:tav tm="0">
                                          <p:val>
                                            <p:strVal val="#ppt_x"/>
                                          </p:val>
                                        </p:tav>
                                        <p:tav tm="100000">
                                          <p:val>
                                            <p:strVal val="#ppt_x"/>
                                          </p:val>
                                        </p:tav>
                                      </p:tavLst>
                                    </p:anim>
                                    <p:anim calcmode="lin" valueType="num">
                                      <p:cBhvr additive="base">
                                        <p:cTn id="148" dur="500" fill="hold"/>
                                        <p:tgtEl>
                                          <p:spTgt spid="25"/>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42"/>
                                        </p:tgtEl>
                                        <p:attrNameLst>
                                          <p:attrName>style.visibility</p:attrName>
                                        </p:attrNameLst>
                                      </p:cBhvr>
                                      <p:to>
                                        <p:strVal val="visible"/>
                                      </p:to>
                                    </p:set>
                                    <p:anim calcmode="lin" valueType="num">
                                      <p:cBhvr additive="base">
                                        <p:cTn id="151" dur="500" fill="hold"/>
                                        <p:tgtEl>
                                          <p:spTgt spid="42"/>
                                        </p:tgtEl>
                                        <p:attrNameLst>
                                          <p:attrName>ppt_x</p:attrName>
                                        </p:attrNameLst>
                                      </p:cBhvr>
                                      <p:tavLst>
                                        <p:tav tm="0">
                                          <p:val>
                                            <p:strVal val="#ppt_x"/>
                                          </p:val>
                                        </p:tav>
                                        <p:tav tm="100000">
                                          <p:val>
                                            <p:strVal val="#ppt_x"/>
                                          </p:val>
                                        </p:tav>
                                      </p:tavLst>
                                    </p:anim>
                                    <p:anim calcmode="lin" valueType="num">
                                      <p:cBhvr additive="base">
                                        <p:cTn id="152" dur="500" fill="hold"/>
                                        <p:tgtEl>
                                          <p:spTgt spid="42"/>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43"/>
                                        </p:tgtEl>
                                        <p:attrNameLst>
                                          <p:attrName>style.visibility</p:attrName>
                                        </p:attrNameLst>
                                      </p:cBhvr>
                                      <p:to>
                                        <p:strVal val="visible"/>
                                      </p:to>
                                    </p:set>
                                    <p:anim calcmode="lin" valueType="num">
                                      <p:cBhvr additive="base">
                                        <p:cTn id="155" dur="500" fill="hold"/>
                                        <p:tgtEl>
                                          <p:spTgt spid="43"/>
                                        </p:tgtEl>
                                        <p:attrNameLst>
                                          <p:attrName>ppt_x</p:attrName>
                                        </p:attrNameLst>
                                      </p:cBhvr>
                                      <p:tavLst>
                                        <p:tav tm="0">
                                          <p:val>
                                            <p:strVal val="#ppt_x"/>
                                          </p:val>
                                        </p:tav>
                                        <p:tav tm="100000">
                                          <p:val>
                                            <p:strVal val="#ppt_x"/>
                                          </p:val>
                                        </p:tav>
                                      </p:tavLst>
                                    </p:anim>
                                    <p:anim calcmode="lin" valueType="num">
                                      <p:cBhvr additive="base">
                                        <p:cTn id="156" dur="500" fill="hold"/>
                                        <p:tgtEl>
                                          <p:spTgt spid="43"/>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56"/>
                                        </p:tgtEl>
                                        <p:attrNameLst>
                                          <p:attrName>style.visibility</p:attrName>
                                        </p:attrNameLst>
                                      </p:cBhvr>
                                      <p:to>
                                        <p:strVal val="visible"/>
                                      </p:to>
                                    </p:set>
                                    <p:anim calcmode="lin" valueType="num">
                                      <p:cBhvr additive="base">
                                        <p:cTn id="159" dur="500" fill="hold"/>
                                        <p:tgtEl>
                                          <p:spTgt spid="56"/>
                                        </p:tgtEl>
                                        <p:attrNameLst>
                                          <p:attrName>ppt_x</p:attrName>
                                        </p:attrNameLst>
                                      </p:cBhvr>
                                      <p:tavLst>
                                        <p:tav tm="0">
                                          <p:val>
                                            <p:strVal val="#ppt_x"/>
                                          </p:val>
                                        </p:tav>
                                        <p:tav tm="100000">
                                          <p:val>
                                            <p:strVal val="#ppt_x"/>
                                          </p:val>
                                        </p:tav>
                                      </p:tavLst>
                                    </p:anim>
                                    <p:anim calcmode="lin" valueType="num">
                                      <p:cBhvr additive="base">
                                        <p:cTn id="160" dur="500" fill="hold"/>
                                        <p:tgtEl>
                                          <p:spTgt spid="56"/>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57"/>
                                        </p:tgtEl>
                                        <p:attrNameLst>
                                          <p:attrName>style.visibility</p:attrName>
                                        </p:attrNameLst>
                                      </p:cBhvr>
                                      <p:to>
                                        <p:strVal val="visible"/>
                                      </p:to>
                                    </p:set>
                                    <p:anim calcmode="lin" valueType="num">
                                      <p:cBhvr additive="base">
                                        <p:cTn id="163" dur="500" fill="hold"/>
                                        <p:tgtEl>
                                          <p:spTgt spid="57"/>
                                        </p:tgtEl>
                                        <p:attrNameLst>
                                          <p:attrName>ppt_x</p:attrName>
                                        </p:attrNameLst>
                                      </p:cBhvr>
                                      <p:tavLst>
                                        <p:tav tm="0">
                                          <p:val>
                                            <p:strVal val="#ppt_x"/>
                                          </p:val>
                                        </p:tav>
                                        <p:tav tm="100000">
                                          <p:val>
                                            <p:strVal val="#ppt_x"/>
                                          </p:val>
                                        </p:tav>
                                      </p:tavLst>
                                    </p:anim>
                                    <p:anim calcmode="lin" valueType="num">
                                      <p:cBhvr additive="base">
                                        <p:cTn id="164" dur="500" fill="hold"/>
                                        <p:tgtEl>
                                          <p:spTgt spid="57"/>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58"/>
                                        </p:tgtEl>
                                        <p:attrNameLst>
                                          <p:attrName>style.visibility</p:attrName>
                                        </p:attrNameLst>
                                      </p:cBhvr>
                                      <p:to>
                                        <p:strVal val="visible"/>
                                      </p:to>
                                    </p:set>
                                    <p:anim calcmode="lin" valueType="num">
                                      <p:cBhvr additive="base">
                                        <p:cTn id="167" dur="500" fill="hold"/>
                                        <p:tgtEl>
                                          <p:spTgt spid="58"/>
                                        </p:tgtEl>
                                        <p:attrNameLst>
                                          <p:attrName>ppt_x</p:attrName>
                                        </p:attrNameLst>
                                      </p:cBhvr>
                                      <p:tavLst>
                                        <p:tav tm="0">
                                          <p:val>
                                            <p:strVal val="#ppt_x"/>
                                          </p:val>
                                        </p:tav>
                                        <p:tav tm="100000">
                                          <p:val>
                                            <p:strVal val="#ppt_x"/>
                                          </p:val>
                                        </p:tav>
                                      </p:tavLst>
                                    </p:anim>
                                    <p:anim calcmode="lin" valueType="num">
                                      <p:cBhvr additive="base">
                                        <p:cTn id="16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 presetClass="entr" presetSubtype="4" fill="hold" nodeType="clickEffect">
                                  <p:stCondLst>
                                    <p:cond delay="0"/>
                                  </p:stCondLst>
                                  <p:childTnLst>
                                    <p:set>
                                      <p:cBhvr>
                                        <p:cTn id="172" dur="1" fill="hold">
                                          <p:stCondLst>
                                            <p:cond delay="0"/>
                                          </p:stCondLst>
                                        </p:cTn>
                                        <p:tgtEl>
                                          <p:spTgt spid="54"/>
                                        </p:tgtEl>
                                        <p:attrNameLst>
                                          <p:attrName>style.visibility</p:attrName>
                                        </p:attrNameLst>
                                      </p:cBhvr>
                                      <p:to>
                                        <p:strVal val="visible"/>
                                      </p:to>
                                    </p:set>
                                    <p:anim calcmode="lin" valueType="num">
                                      <p:cBhvr additive="base">
                                        <p:cTn id="173" dur="500" fill="hold"/>
                                        <p:tgtEl>
                                          <p:spTgt spid="54"/>
                                        </p:tgtEl>
                                        <p:attrNameLst>
                                          <p:attrName>ppt_x</p:attrName>
                                        </p:attrNameLst>
                                      </p:cBhvr>
                                      <p:tavLst>
                                        <p:tav tm="0">
                                          <p:val>
                                            <p:strVal val="#ppt_x"/>
                                          </p:val>
                                        </p:tav>
                                        <p:tav tm="100000">
                                          <p:val>
                                            <p:strVal val="#ppt_x"/>
                                          </p:val>
                                        </p:tav>
                                      </p:tavLst>
                                    </p:anim>
                                    <p:anim calcmode="lin" valueType="num">
                                      <p:cBhvr additive="base">
                                        <p:cTn id="174" dur="500" fill="hold"/>
                                        <p:tgtEl>
                                          <p:spTgt spid="54"/>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55"/>
                                        </p:tgtEl>
                                        <p:attrNameLst>
                                          <p:attrName>style.visibility</p:attrName>
                                        </p:attrNameLst>
                                      </p:cBhvr>
                                      <p:to>
                                        <p:strVal val="visible"/>
                                      </p:to>
                                    </p:set>
                                    <p:anim calcmode="lin" valueType="num">
                                      <p:cBhvr additive="base">
                                        <p:cTn id="177" dur="500" fill="hold"/>
                                        <p:tgtEl>
                                          <p:spTgt spid="55"/>
                                        </p:tgtEl>
                                        <p:attrNameLst>
                                          <p:attrName>ppt_x</p:attrName>
                                        </p:attrNameLst>
                                      </p:cBhvr>
                                      <p:tavLst>
                                        <p:tav tm="0">
                                          <p:val>
                                            <p:strVal val="#ppt_x"/>
                                          </p:val>
                                        </p:tav>
                                        <p:tav tm="100000">
                                          <p:val>
                                            <p:strVal val="#ppt_x"/>
                                          </p:val>
                                        </p:tav>
                                      </p:tavLst>
                                    </p:anim>
                                    <p:anim calcmode="lin" valueType="num">
                                      <p:cBhvr additive="base">
                                        <p:cTn id="178" dur="500" fill="hold"/>
                                        <p:tgtEl>
                                          <p:spTgt spid="55"/>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26"/>
                                        </p:tgtEl>
                                        <p:attrNameLst>
                                          <p:attrName>style.visibility</p:attrName>
                                        </p:attrNameLst>
                                      </p:cBhvr>
                                      <p:to>
                                        <p:strVal val="visible"/>
                                      </p:to>
                                    </p:set>
                                    <p:anim calcmode="lin" valueType="num">
                                      <p:cBhvr additive="base">
                                        <p:cTn id="181" dur="500" fill="hold"/>
                                        <p:tgtEl>
                                          <p:spTgt spid="26"/>
                                        </p:tgtEl>
                                        <p:attrNameLst>
                                          <p:attrName>ppt_x</p:attrName>
                                        </p:attrNameLst>
                                      </p:cBhvr>
                                      <p:tavLst>
                                        <p:tav tm="0">
                                          <p:val>
                                            <p:strVal val="#ppt_x"/>
                                          </p:val>
                                        </p:tav>
                                        <p:tav tm="100000">
                                          <p:val>
                                            <p:strVal val="#ppt_x"/>
                                          </p:val>
                                        </p:tav>
                                      </p:tavLst>
                                    </p:anim>
                                    <p:anim calcmode="lin" valueType="num">
                                      <p:cBhvr additive="base">
                                        <p:cTn id="182" dur="500" fill="hold"/>
                                        <p:tgtEl>
                                          <p:spTgt spid="26"/>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27"/>
                                        </p:tgtEl>
                                        <p:attrNameLst>
                                          <p:attrName>style.visibility</p:attrName>
                                        </p:attrNameLst>
                                      </p:cBhvr>
                                      <p:to>
                                        <p:strVal val="visible"/>
                                      </p:to>
                                    </p:set>
                                    <p:anim calcmode="lin" valueType="num">
                                      <p:cBhvr additive="base">
                                        <p:cTn id="185" dur="500" fill="hold"/>
                                        <p:tgtEl>
                                          <p:spTgt spid="27"/>
                                        </p:tgtEl>
                                        <p:attrNameLst>
                                          <p:attrName>ppt_x</p:attrName>
                                        </p:attrNameLst>
                                      </p:cBhvr>
                                      <p:tavLst>
                                        <p:tav tm="0">
                                          <p:val>
                                            <p:strVal val="#ppt_x"/>
                                          </p:val>
                                        </p:tav>
                                        <p:tav tm="100000">
                                          <p:val>
                                            <p:strVal val="#ppt_x"/>
                                          </p:val>
                                        </p:tav>
                                      </p:tavLst>
                                    </p:anim>
                                    <p:anim calcmode="lin" valueType="num">
                                      <p:cBhvr additive="base">
                                        <p:cTn id="18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28"/>
                                        </p:tgtEl>
                                        <p:attrNameLst>
                                          <p:attrName>style.visibility</p:attrName>
                                        </p:attrNameLst>
                                      </p:cBhvr>
                                      <p:to>
                                        <p:strVal val="visible"/>
                                      </p:to>
                                    </p:set>
                                    <p:anim calcmode="lin" valueType="num">
                                      <p:cBhvr additive="base">
                                        <p:cTn id="191" dur="500" fill="hold"/>
                                        <p:tgtEl>
                                          <p:spTgt spid="28"/>
                                        </p:tgtEl>
                                        <p:attrNameLst>
                                          <p:attrName>ppt_x</p:attrName>
                                        </p:attrNameLst>
                                      </p:cBhvr>
                                      <p:tavLst>
                                        <p:tav tm="0">
                                          <p:val>
                                            <p:strVal val="#ppt_x"/>
                                          </p:val>
                                        </p:tav>
                                        <p:tav tm="100000">
                                          <p:val>
                                            <p:strVal val="#ppt_x"/>
                                          </p:val>
                                        </p:tav>
                                      </p:tavLst>
                                    </p:anim>
                                    <p:anim calcmode="lin" valueType="num">
                                      <p:cBhvr additive="base">
                                        <p:cTn id="192" dur="500" fill="hold"/>
                                        <p:tgtEl>
                                          <p:spTgt spid="28"/>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31"/>
                                        </p:tgtEl>
                                        <p:attrNameLst>
                                          <p:attrName>style.visibility</p:attrName>
                                        </p:attrNameLst>
                                      </p:cBhvr>
                                      <p:to>
                                        <p:strVal val="visible"/>
                                      </p:to>
                                    </p:set>
                                    <p:anim calcmode="lin" valueType="num">
                                      <p:cBhvr additive="base">
                                        <p:cTn id="195" dur="500" fill="hold"/>
                                        <p:tgtEl>
                                          <p:spTgt spid="31"/>
                                        </p:tgtEl>
                                        <p:attrNameLst>
                                          <p:attrName>ppt_x</p:attrName>
                                        </p:attrNameLst>
                                      </p:cBhvr>
                                      <p:tavLst>
                                        <p:tav tm="0">
                                          <p:val>
                                            <p:strVal val="#ppt_x"/>
                                          </p:val>
                                        </p:tav>
                                        <p:tav tm="100000">
                                          <p:val>
                                            <p:strVal val="#ppt_x"/>
                                          </p:val>
                                        </p:tav>
                                      </p:tavLst>
                                    </p:anim>
                                    <p:anim calcmode="lin" valueType="num">
                                      <p:cBhvr additive="base">
                                        <p:cTn id="196" dur="500" fill="hold"/>
                                        <p:tgtEl>
                                          <p:spTgt spid="31"/>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33"/>
                                        </p:tgtEl>
                                        <p:attrNameLst>
                                          <p:attrName>style.visibility</p:attrName>
                                        </p:attrNameLst>
                                      </p:cBhvr>
                                      <p:to>
                                        <p:strVal val="visible"/>
                                      </p:to>
                                    </p:set>
                                    <p:anim calcmode="lin" valueType="num">
                                      <p:cBhvr additive="base">
                                        <p:cTn id="199" dur="500" fill="hold"/>
                                        <p:tgtEl>
                                          <p:spTgt spid="33"/>
                                        </p:tgtEl>
                                        <p:attrNameLst>
                                          <p:attrName>ppt_x</p:attrName>
                                        </p:attrNameLst>
                                      </p:cBhvr>
                                      <p:tavLst>
                                        <p:tav tm="0">
                                          <p:val>
                                            <p:strVal val="#ppt_x"/>
                                          </p:val>
                                        </p:tav>
                                        <p:tav tm="100000">
                                          <p:val>
                                            <p:strVal val="#ppt_x"/>
                                          </p:val>
                                        </p:tav>
                                      </p:tavLst>
                                    </p:anim>
                                    <p:anim calcmode="lin" valueType="num">
                                      <p:cBhvr additive="base">
                                        <p:cTn id="200" dur="500" fill="hold"/>
                                        <p:tgtEl>
                                          <p:spTgt spid="33"/>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34"/>
                                        </p:tgtEl>
                                        <p:attrNameLst>
                                          <p:attrName>style.visibility</p:attrName>
                                        </p:attrNameLst>
                                      </p:cBhvr>
                                      <p:to>
                                        <p:strVal val="visible"/>
                                      </p:to>
                                    </p:set>
                                    <p:anim calcmode="lin" valueType="num">
                                      <p:cBhvr additive="base">
                                        <p:cTn id="203" dur="500" fill="hold"/>
                                        <p:tgtEl>
                                          <p:spTgt spid="34"/>
                                        </p:tgtEl>
                                        <p:attrNameLst>
                                          <p:attrName>ppt_x</p:attrName>
                                        </p:attrNameLst>
                                      </p:cBhvr>
                                      <p:tavLst>
                                        <p:tav tm="0">
                                          <p:val>
                                            <p:strVal val="#ppt_x"/>
                                          </p:val>
                                        </p:tav>
                                        <p:tav tm="100000">
                                          <p:val>
                                            <p:strVal val="#ppt_x"/>
                                          </p:val>
                                        </p:tav>
                                      </p:tavLst>
                                    </p:anim>
                                    <p:anim calcmode="lin" valueType="num">
                                      <p:cBhvr additive="base">
                                        <p:cTn id="204" dur="500" fill="hold"/>
                                        <p:tgtEl>
                                          <p:spTgt spid="34"/>
                                        </p:tgtEl>
                                        <p:attrNameLst>
                                          <p:attrName>ppt_y</p:attrName>
                                        </p:attrNameLst>
                                      </p:cBhvr>
                                      <p:tavLst>
                                        <p:tav tm="0">
                                          <p:val>
                                            <p:strVal val="1+#ppt_h/2"/>
                                          </p:val>
                                        </p:tav>
                                        <p:tav tm="100000">
                                          <p:val>
                                            <p:strVal val="#ppt_y"/>
                                          </p:val>
                                        </p:tav>
                                      </p:tavLst>
                                    </p:anim>
                                  </p:childTnLst>
                                </p:cTn>
                              </p:par>
                              <p:par>
                                <p:cTn id="205" presetID="2" presetClass="entr" presetSubtype="4" fill="hold" nodeType="withEffect">
                                  <p:stCondLst>
                                    <p:cond delay="0"/>
                                  </p:stCondLst>
                                  <p:childTnLst>
                                    <p:set>
                                      <p:cBhvr>
                                        <p:cTn id="206" dur="1" fill="hold">
                                          <p:stCondLst>
                                            <p:cond delay="0"/>
                                          </p:stCondLst>
                                        </p:cTn>
                                        <p:tgtEl>
                                          <p:spTgt spid="61"/>
                                        </p:tgtEl>
                                        <p:attrNameLst>
                                          <p:attrName>style.visibility</p:attrName>
                                        </p:attrNameLst>
                                      </p:cBhvr>
                                      <p:to>
                                        <p:strVal val="visible"/>
                                      </p:to>
                                    </p:set>
                                    <p:anim calcmode="lin" valueType="num">
                                      <p:cBhvr additive="base">
                                        <p:cTn id="207" dur="500" fill="hold"/>
                                        <p:tgtEl>
                                          <p:spTgt spid="61"/>
                                        </p:tgtEl>
                                        <p:attrNameLst>
                                          <p:attrName>ppt_x</p:attrName>
                                        </p:attrNameLst>
                                      </p:cBhvr>
                                      <p:tavLst>
                                        <p:tav tm="0">
                                          <p:val>
                                            <p:strVal val="#ppt_x"/>
                                          </p:val>
                                        </p:tav>
                                        <p:tav tm="100000">
                                          <p:val>
                                            <p:strVal val="#ppt_x"/>
                                          </p:val>
                                        </p:tav>
                                      </p:tavLst>
                                    </p:anim>
                                    <p:anim calcmode="lin" valueType="num">
                                      <p:cBhvr additive="base">
                                        <p:cTn id="208" dur="500" fill="hold"/>
                                        <p:tgtEl>
                                          <p:spTgt spid="61"/>
                                        </p:tgtEl>
                                        <p:attrNameLst>
                                          <p:attrName>ppt_y</p:attrName>
                                        </p:attrNameLst>
                                      </p:cBhvr>
                                      <p:tavLst>
                                        <p:tav tm="0">
                                          <p:val>
                                            <p:strVal val="1+#ppt_h/2"/>
                                          </p:val>
                                        </p:tav>
                                        <p:tav tm="100000">
                                          <p:val>
                                            <p:strVal val="#ppt_y"/>
                                          </p:val>
                                        </p:tav>
                                      </p:tavLst>
                                    </p:anim>
                                  </p:childTnLst>
                                </p:cTn>
                              </p:par>
                              <p:par>
                                <p:cTn id="209" presetID="2" presetClass="entr" presetSubtype="4" fill="hold" nodeType="withEffect">
                                  <p:stCondLst>
                                    <p:cond delay="0"/>
                                  </p:stCondLst>
                                  <p:childTnLst>
                                    <p:set>
                                      <p:cBhvr>
                                        <p:cTn id="210" dur="1" fill="hold">
                                          <p:stCondLst>
                                            <p:cond delay="0"/>
                                          </p:stCondLst>
                                        </p:cTn>
                                        <p:tgtEl>
                                          <p:spTgt spid="63"/>
                                        </p:tgtEl>
                                        <p:attrNameLst>
                                          <p:attrName>style.visibility</p:attrName>
                                        </p:attrNameLst>
                                      </p:cBhvr>
                                      <p:to>
                                        <p:strVal val="visible"/>
                                      </p:to>
                                    </p:set>
                                    <p:anim calcmode="lin" valueType="num">
                                      <p:cBhvr additive="base">
                                        <p:cTn id="211" dur="500" fill="hold"/>
                                        <p:tgtEl>
                                          <p:spTgt spid="63"/>
                                        </p:tgtEl>
                                        <p:attrNameLst>
                                          <p:attrName>ppt_x</p:attrName>
                                        </p:attrNameLst>
                                      </p:cBhvr>
                                      <p:tavLst>
                                        <p:tav tm="0">
                                          <p:val>
                                            <p:strVal val="#ppt_x"/>
                                          </p:val>
                                        </p:tav>
                                        <p:tav tm="100000">
                                          <p:val>
                                            <p:strVal val="#ppt_x"/>
                                          </p:val>
                                        </p:tav>
                                      </p:tavLst>
                                    </p:anim>
                                    <p:anim calcmode="lin" valueType="num">
                                      <p:cBhvr additive="base">
                                        <p:cTn id="212" dur="500" fill="hold"/>
                                        <p:tgtEl>
                                          <p:spTgt spid="63"/>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64"/>
                                        </p:tgtEl>
                                        <p:attrNameLst>
                                          <p:attrName>style.visibility</p:attrName>
                                        </p:attrNameLst>
                                      </p:cBhvr>
                                      <p:to>
                                        <p:strVal val="visible"/>
                                      </p:to>
                                    </p:set>
                                    <p:anim calcmode="lin" valueType="num">
                                      <p:cBhvr additive="base">
                                        <p:cTn id="215" dur="500" fill="hold"/>
                                        <p:tgtEl>
                                          <p:spTgt spid="64"/>
                                        </p:tgtEl>
                                        <p:attrNameLst>
                                          <p:attrName>ppt_x</p:attrName>
                                        </p:attrNameLst>
                                      </p:cBhvr>
                                      <p:tavLst>
                                        <p:tav tm="0">
                                          <p:val>
                                            <p:strVal val="#ppt_x"/>
                                          </p:val>
                                        </p:tav>
                                        <p:tav tm="100000">
                                          <p:val>
                                            <p:strVal val="#ppt_x"/>
                                          </p:val>
                                        </p:tav>
                                      </p:tavLst>
                                    </p:anim>
                                    <p:anim calcmode="lin" valueType="num">
                                      <p:cBhvr additive="base">
                                        <p:cTn id="216" dur="500" fill="hold"/>
                                        <p:tgtEl>
                                          <p:spTgt spid="64"/>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65"/>
                                        </p:tgtEl>
                                        <p:attrNameLst>
                                          <p:attrName>style.visibility</p:attrName>
                                        </p:attrNameLst>
                                      </p:cBhvr>
                                      <p:to>
                                        <p:strVal val="visible"/>
                                      </p:to>
                                    </p:set>
                                    <p:anim calcmode="lin" valueType="num">
                                      <p:cBhvr additive="base">
                                        <p:cTn id="219" dur="500" fill="hold"/>
                                        <p:tgtEl>
                                          <p:spTgt spid="65"/>
                                        </p:tgtEl>
                                        <p:attrNameLst>
                                          <p:attrName>ppt_x</p:attrName>
                                        </p:attrNameLst>
                                      </p:cBhvr>
                                      <p:tavLst>
                                        <p:tav tm="0">
                                          <p:val>
                                            <p:strVal val="#ppt_x"/>
                                          </p:val>
                                        </p:tav>
                                        <p:tav tm="100000">
                                          <p:val>
                                            <p:strVal val="#ppt_x"/>
                                          </p:val>
                                        </p:tav>
                                      </p:tavLst>
                                    </p:anim>
                                    <p:anim calcmode="lin" valueType="num">
                                      <p:cBhvr additive="base">
                                        <p:cTn id="220" dur="500" fill="hold"/>
                                        <p:tgtEl>
                                          <p:spTgt spid="65"/>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30"/>
                                        </p:tgtEl>
                                        <p:attrNameLst>
                                          <p:attrName>style.visibility</p:attrName>
                                        </p:attrNameLst>
                                      </p:cBhvr>
                                      <p:to>
                                        <p:strVal val="visible"/>
                                      </p:to>
                                    </p:set>
                                    <p:anim calcmode="lin" valueType="num">
                                      <p:cBhvr additive="base">
                                        <p:cTn id="223" dur="500" fill="hold"/>
                                        <p:tgtEl>
                                          <p:spTgt spid="30"/>
                                        </p:tgtEl>
                                        <p:attrNameLst>
                                          <p:attrName>ppt_x</p:attrName>
                                        </p:attrNameLst>
                                      </p:cBhvr>
                                      <p:tavLst>
                                        <p:tav tm="0">
                                          <p:val>
                                            <p:strVal val="#ppt_x"/>
                                          </p:val>
                                        </p:tav>
                                        <p:tav tm="100000">
                                          <p:val>
                                            <p:strVal val="#ppt_x"/>
                                          </p:val>
                                        </p:tav>
                                      </p:tavLst>
                                    </p:anim>
                                    <p:anim calcmode="lin" valueType="num">
                                      <p:cBhvr additive="base">
                                        <p:cTn id="224" dur="500" fill="hold"/>
                                        <p:tgtEl>
                                          <p:spTgt spid="30"/>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62"/>
                                        </p:tgtEl>
                                        <p:attrNameLst>
                                          <p:attrName>style.visibility</p:attrName>
                                        </p:attrNameLst>
                                      </p:cBhvr>
                                      <p:to>
                                        <p:strVal val="visible"/>
                                      </p:to>
                                    </p:set>
                                    <p:anim calcmode="lin" valueType="num">
                                      <p:cBhvr additive="base">
                                        <p:cTn id="227" dur="500" fill="hold"/>
                                        <p:tgtEl>
                                          <p:spTgt spid="62"/>
                                        </p:tgtEl>
                                        <p:attrNameLst>
                                          <p:attrName>ppt_x</p:attrName>
                                        </p:attrNameLst>
                                      </p:cBhvr>
                                      <p:tavLst>
                                        <p:tav tm="0">
                                          <p:val>
                                            <p:strVal val="#ppt_x"/>
                                          </p:val>
                                        </p:tav>
                                        <p:tav tm="100000">
                                          <p:val>
                                            <p:strVal val="#ppt_x"/>
                                          </p:val>
                                        </p:tav>
                                      </p:tavLst>
                                    </p:anim>
                                    <p:anim calcmode="lin" valueType="num">
                                      <p:cBhvr additive="base">
                                        <p:cTn id="22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29" fill="hold">
                      <p:stCondLst>
                        <p:cond delay="indefinite"/>
                      </p:stCondLst>
                      <p:childTnLst>
                        <p:par>
                          <p:cTn id="230" fill="hold">
                            <p:stCondLst>
                              <p:cond delay="0"/>
                            </p:stCondLst>
                            <p:childTnLst>
                              <p:par>
                                <p:cTn id="231" presetID="2" presetClass="entr" presetSubtype="4" fill="hold" grpId="0" nodeType="clickEffect">
                                  <p:stCondLst>
                                    <p:cond delay="0"/>
                                  </p:stCondLst>
                                  <p:childTnLst>
                                    <p:set>
                                      <p:cBhvr>
                                        <p:cTn id="232" dur="1" fill="hold">
                                          <p:stCondLst>
                                            <p:cond delay="0"/>
                                          </p:stCondLst>
                                        </p:cTn>
                                        <p:tgtEl>
                                          <p:spTgt spid="44"/>
                                        </p:tgtEl>
                                        <p:attrNameLst>
                                          <p:attrName>style.visibility</p:attrName>
                                        </p:attrNameLst>
                                      </p:cBhvr>
                                      <p:to>
                                        <p:strVal val="visible"/>
                                      </p:to>
                                    </p:set>
                                    <p:anim calcmode="lin" valueType="num">
                                      <p:cBhvr additive="base">
                                        <p:cTn id="233" dur="500" fill="hold"/>
                                        <p:tgtEl>
                                          <p:spTgt spid="44"/>
                                        </p:tgtEl>
                                        <p:attrNameLst>
                                          <p:attrName>ppt_x</p:attrName>
                                        </p:attrNameLst>
                                      </p:cBhvr>
                                      <p:tavLst>
                                        <p:tav tm="0">
                                          <p:val>
                                            <p:strVal val="#ppt_x"/>
                                          </p:val>
                                        </p:tav>
                                        <p:tav tm="100000">
                                          <p:val>
                                            <p:strVal val="#ppt_x"/>
                                          </p:val>
                                        </p:tav>
                                      </p:tavLst>
                                    </p:anim>
                                    <p:anim calcmode="lin" valueType="num">
                                      <p:cBhvr additive="base">
                                        <p:cTn id="234" dur="500" fill="hold"/>
                                        <p:tgtEl>
                                          <p:spTgt spid="44"/>
                                        </p:tgtEl>
                                        <p:attrNameLst>
                                          <p:attrName>ppt_y</p:attrName>
                                        </p:attrNameLst>
                                      </p:cBhvr>
                                      <p:tavLst>
                                        <p:tav tm="0">
                                          <p:val>
                                            <p:strVal val="1+#ppt_h/2"/>
                                          </p:val>
                                        </p:tav>
                                        <p:tav tm="100000">
                                          <p:val>
                                            <p:strVal val="#ppt_y"/>
                                          </p:val>
                                        </p:tav>
                                      </p:tavLst>
                                    </p:anim>
                                  </p:childTnLst>
                                </p:cTn>
                              </p:par>
                              <p:par>
                                <p:cTn id="235" presetID="2" presetClass="entr" presetSubtype="4" fill="hold" grpId="0" nodeType="withEffect">
                                  <p:stCondLst>
                                    <p:cond delay="0"/>
                                  </p:stCondLst>
                                  <p:childTnLst>
                                    <p:set>
                                      <p:cBhvr>
                                        <p:cTn id="236" dur="1" fill="hold">
                                          <p:stCondLst>
                                            <p:cond delay="0"/>
                                          </p:stCondLst>
                                        </p:cTn>
                                        <p:tgtEl>
                                          <p:spTgt spid="49"/>
                                        </p:tgtEl>
                                        <p:attrNameLst>
                                          <p:attrName>style.visibility</p:attrName>
                                        </p:attrNameLst>
                                      </p:cBhvr>
                                      <p:to>
                                        <p:strVal val="visible"/>
                                      </p:to>
                                    </p:set>
                                    <p:anim calcmode="lin" valueType="num">
                                      <p:cBhvr additive="base">
                                        <p:cTn id="237" dur="500" fill="hold"/>
                                        <p:tgtEl>
                                          <p:spTgt spid="49"/>
                                        </p:tgtEl>
                                        <p:attrNameLst>
                                          <p:attrName>ppt_x</p:attrName>
                                        </p:attrNameLst>
                                      </p:cBhvr>
                                      <p:tavLst>
                                        <p:tav tm="0">
                                          <p:val>
                                            <p:strVal val="#ppt_x"/>
                                          </p:val>
                                        </p:tav>
                                        <p:tav tm="100000">
                                          <p:val>
                                            <p:strVal val="#ppt_x"/>
                                          </p:val>
                                        </p:tav>
                                      </p:tavLst>
                                    </p:anim>
                                    <p:anim calcmode="lin" valueType="num">
                                      <p:cBhvr additive="base">
                                        <p:cTn id="238" dur="500" fill="hold"/>
                                        <p:tgtEl>
                                          <p:spTgt spid="49"/>
                                        </p:tgtEl>
                                        <p:attrNameLst>
                                          <p:attrName>ppt_y</p:attrName>
                                        </p:attrNameLst>
                                      </p:cBhvr>
                                      <p:tavLst>
                                        <p:tav tm="0">
                                          <p:val>
                                            <p:strVal val="1+#ppt_h/2"/>
                                          </p:val>
                                        </p:tav>
                                        <p:tav tm="100000">
                                          <p:val>
                                            <p:strVal val="#ppt_y"/>
                                          </p:val>
                                        </p:tav>
                                      </p:tavLst>
                                    </p:anim>
                                  </p:childTnLst>
                                </p:cTn>
                              </p:par>
                              <p:par>
                                <p:cTn id="239" presetID="2" presetClass="entr" presetSubtype="4" fill="hold" nodeType="withEffect">
                                  <p:stCondLst>
                                    <p:cond delay="0"/>
                                  </p:stCondLst>
                                  <p:childTnLst>
                                    <p:set>
                                      <p:cBhvr>
                                        <p:cTn id="240" dur="1" fill="hold">
                                          <p:stCondLst>
                                            <p:cond delay="0"/>
                                          </p:stCondLst>
                                        </p:cTn>
                                        <p:tgtEl>
                                          <p:spTgt spid="59"/>
                                        </p:tgtEl>
                                        <p:attrNameLst>
                                          <p:attrName>style.visibility</p:attrName>
                                        </p:attrNameLst>
                                      </p:cBhvr>
                                      <p:to>
                                        <p:strVal val="visible"/>
                                      </p:to>
                                    </p:set>
                                    <p:anim calcmode="lin" valueType="num">
                                      <p:cBhvr additive="base">
                                        <p:cTn id="241" dur="500" fill="hold"/>
                                        <p:tgtEl>
                                          <p:spTgt spid="59"/>
                                        </p:tgtEl>
                                        <p:attrNameLst>
                                          <p:attrName>ppt_x</p:attrName>
                                        </p:attrNameLst>
                                      </p:cBhvr>
                                      <p:tavLst>
                                        <p:tav tm="0">
                                          <p:val>
                                            <p:strVal val="#ppt_x"/>
                                          </p:val>
                                        </p:tav>
                                        <p:tav tm="100000">
                                          <p:val>
                                            <p:strVal val="#ppt_x"/>
                                          </p:val>
                                        </p:tav>
                                      </p:tavLst>
                                    </p:anim>
                                    <p:anim calcmode="lin" valueType="num">
                                      <p:cBhvr additive="base">
                                        <p:cTn id="242" dur="500" fill="hold"/>
                                        <p:tgtEl>
                                          <p:spTgt spid="59"/>
                                        </p:tgtEl>
                                        <p:attrNameLst>
                                          <p:attrName>ppt_y</p:attrName>
                                        </p:attrNameLst>
                                      </p:cBhvr>
                                      <p:tavLst>
                                        <p:tav tm="0">
                                          <p:val>
                                            <p:strVal val="1+#ppt_h/2"/>
                                          </p:val>
                                        </p:tav>
                                        <p:tav tm="100000">
                                          <p:val>
                                            <p:strVal val="#ppt_y"/>
                                          </p:val>
                                        </p:tav>
                                      </p:tavLst>
                                    </p:anim>
                                  </p:childTnLst>
                                </p:cTn>
                              </p:par>
                              <p:par>
                                <p:cTn id="243" presetID="2" presetClass="entr" presetSubtype="4" fill="hold" grpId="0" nodeType="withEffect">
                                  <p:stCondLst>
                                    <p:cond delay="0"/>
                                  </p:stCondLst>
                                  <p:childTnLst>
                                    <p:set>
                                      <p:cBhvr>
                                        <p:cTn id="244" dur="1" fill="hold">
                                          <p:stCondLst>
                                            <p:cond delay="0"/>
                                          </p:stCondLst>
                                        </p:cTn>
                                        <p:tgtEl>
                                          <p:spTgt spid="60"/>
                                        </p:tgtEl>
                                        <p:attrNameLst>
                                          <p:attrName>style.visibility</p:attrName>
                                        </p:attrNameLst>
                                      </p:cBhvr>
                                      <p:to>
                                        <p:strVal val="visible"/>
                                      </p:to>
                                    </p:set>
                                    <p:anim calcmode="lin" valueType="num">
                                      <p:cBhvr additive="base">
                                        <p:cTn id="245" dur="500" fill="hold"/>
                                        <p:tgtEl>
                                          <p:spTgt spid="60"/>
                                        </p:tgtEl>
                                        <p:attrNameLst>
                                          <p:attrName>ppt_x</p:attrName>
                                        </p:attrNameLst>
                                      </p:cBhvr>
                                      <p:tavLst>
                                        <p:tav tm="0">
                                          <p:val>
                                            <p:strVal val="#ppt_x"/>
                                          </p:val>
                                        </p:tav>
                                        <p:tav tm="100000">
                                          <p:val>
                                            <p:strVal val="#ppt_x"/>
                                          </p:val>
                                        </p:tav>
                                      </p:tavLst>
                                    </p:anim>
                                    <p:anim calcmode="lin" valueType="num">
                                      <p:cBhvr additive="base">
                                        <p:cTn id="24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47" fill="hold">
                      <p:stCondLst>
                        <p:cond delay="indefinite"/>
                      </p:stCondLst>
                      <p:childTnLst>
                        <p:par>
                          <p:cTn id="248" fill="hold">
                            <p:stCondLst>
                              <p:cond delay="0"/>
                            </p:stCondLst>
                            <p:childTnLst>
                              <p:par>
                                <p:cTn id="249" presetID="2" presetClass="entr" presetSubtype="4" fill="hold" grpId="0" nodeType="clickEffect">
                                  <p:stCondLst>
                                    <p:cond delay="0"/>
                                  </p:stCondLst>
                                  <p:childTnLst>
                                    <p:set>
                                      <p:cBhvr>
                                        <p:cTn id="250" dur="1" fill="hold">
                                          <p:stCondLst>
                                            <p:cond delay="0"/>
                                          </p:stCondLst>
                                        </p:cTn>
                                        <p:tgtEl>
                                          <p:spTgt spid="45"/>
                                        </p:tgtEl>
                                        <p:attrNameLst>
                                          <p:attrName>style.visibility</p:attrName>
                                        </p:attrNameLst>
                                      </p:cBhvr>
                                      <p:to>
                                        <p:strVal val="visible"/>
                                      </p:to>
                                    </p:set>
                                    <p:anim calcmode="lin" valueType="num">
                                      <p:cBhvr additive="base">
                                        <p:cTn id="251" dur="500" fill="hold"/>
                                        <p:tgtEl>
                                          <p:spTgt spid="45"/>
                                        </p:tgtEl>
                                        <p:attrNameLst>
                                          <p:attrName>ppt_x</p:attrName>
                                        </p:attrNameLst>
                                      </p:cBhvr>
                                      <p:tavLst>
                                        <p:tav tm="0">
                                          <p:val>
                                            <p:strVal val="#ppt_x"/>
                                          </p:val>
                                        </p:tav>
                                        <p:tav tm="100000">
                                          <p:val>
                                            <p:strVal val="#ppt_x"/>
                                          </p:val>
                                        </p:tav>
                                      </p:tavLst>
                                    </p:anim>
                                    <p:anim calcmode="lin" valueType="num">
                                      <p:cBhvr additive="base">
                                        <p:cTn id="252" dur="500" fill="hold"/>
                                        <p:tgtEl>
                                          <p:spTgt spid="45"/>
                                        </p:tgtEl>
                                        <p:attrNameLst>
                                          <p:attrName>ppt_y</p:attrName>
                                        </p:attrNameLst>
                                      </p:cBhvr>
                                      <p:tavLst>
                                        <p:tav tm="0">
                                          <p:val>
                                            <p:strVal val="1+#ppt_h/2"/>
                                          </p:val>
                                        </p:tav>
                                        <p:tav tm="100000">
                                          <p:val>
                                            <p:strVal val="#ppt_y"/>
                                          </p:val>
                                        </p:tav>
                                      </p:tavLst>
                                    </p:anim>
                                  </p:childTnLst>
                                </p:cTn>
                              </p:par>
                              <p:par>
                                <p:cTn id="253" presetID="2" presetClass="entr" presetSubtype="4" fill="hold" grpId="0" nodeType="withEffect">
                                  <p:stCondLst>
                                    <p:cond delay="0"/>
                                  </p:stCondLst>
                                  <p:childTnLst>
                                    <p:set>
                                      <p:cBhvr>
                                        <p:cTn id="254" dur="1" fill="hold">
                                          <p:stCondLst>
                                            <p:cond delay="0"/>
                                          </p:stCondLst>
                                        </p:cTn>
                                        <p:tgtEl>
                                          <p:spTgt spid="46"/>
                                        </p:tgtEl>
                                        <p:attrNameLst>
                                          <p:attrName>style.visibility</p:attrName>
                                        </p:attrNameLst>
                                      </p:cBhvr>
                                      <p:to>
                                        <p:strVal val="visible"/>
                                      </p:to>
                                    </p:set>
                                    <p:anim calcmode="lin" valueType="num">
                                      <p:cBhvr additive="base">
                                        <p:cTn id="255" dur="500" fill="hold"/>
                                        <p:tgtEl>
                                          <p:spTgt spid="46"/>
                                        </p:tgtEl>
                                        <p:attrNameLst>
                                          <p:attrName>ppt_x</p:attrName>
                                        </p:attrNameLst>
                                      </p:cBhvr>
                                      <p:tavLst>
                                        <p:tav tm="0">
                                          <p:val>
                                            <p:strVal val="#ppt_x"/>
                                          </p:val>
                                        </p:tav>
                                        <p:tav tm="100000">
                                          <p:val>
                                            <p:strVal val="#ppt_x"/>
                                          </p:val>
                                        </p:tav>
                                      </p:tavLst>
                                    </p:anim>
                                    <p:anim calcmode="lin" valueType="num">
                                      <p:cBhvr additive="base">
                                        <p:cTn id="256" dur="500" fill="hold"/>
                                        <p:tgtEl>
                                          <p:spTgt spid="46"/>
                                        </p:tgtEl>
                                        <p:attrNameLst>
                                          <p:attrName>ppt_y</p:attrName>
                                        </p:attrNameLst>
                                      </p:cBhvr>
                                      <p:tavLst>
                                        <p:tav tm="0">
                                          <p:val>
                                            <p:strVal val="1+#ppt_h/2"/>
                                          </p:val>
                                        </p:tav>
                                        <p:tav tm="100000">
                                          <p:val>
                                            <p:strVal val="#ppt_y"/>
                                          </p:val>
                                        </p:tav>
                                      </p:tavLst>
                                    </p:anim>
                                  </p:childTnLst>
                                </p:cTn>
                              </p:par>
                              <p:par>
                                <p:cTn id="257" presetID="2" presetClass="entr" presetSubtype="4" fill="hold" grpId="0" nodeType="withEffect">
                                  <p:stCondLst>
                                    <p:cond delay="0"/>
                                  </p:stCondLst>
                                  <p:childTnLst>
                                    <p:set>
                                      <p:cBhvr>
                                        <p:cTn id="258" dur="1" fill="hold">
                                          <p:stCondLst>
                                            <p:cond delay="0"/>
                                          </p:stCondLst>
                                        </p:cTn>
                                        <p:tgtEl>
                                          <p:spTgt spid="47"/>
                                        </p:tgtEl>
                                        <p:attrNameLst>
                                          <p:attrName>style.visibility</p:attrName>
                                        </p:attrNameLst>
                                      </p:cBhvr>
                                      <p:to>
                                        <p:strVal val="visible"/>
                                      </p:to>
                                    </p:set>
                                    <p:anim calcmode="lin" valueType="num">
                                      <p:cBhvr additive="base">
                                        <p:cTn id="259" dur="500" fill="hold"/>
                                        <p:tgtEl>
                                          <p:spTgt spid="47"/>
                                        </p:tgtEl>
                                        <p:attrNameLst>
                                          <p:attrName>ppt_x</p:attrName>
                                        </p:attrNameLst>
                                      </p:cBhvr>
                                      <p:tavLst>
                                        <p:tav tm="0">
                                          <p:val>
                                            <p:strVal val="#ppt_x"/>
                                          </p:val>
                                        </p:tav>
                                        <p:tav tm="100000">
                                          <p:val>
                                            <p:strVal val="#ppt_x"/>
                                          </p:val>
                                        </p:tav>
                                      </p:tavLst>
                                    </p:anim>
                                    <p:anim calcmode="lin" valueType="num">
                                      <p:cBhvr additive="base">
                                        <p:cTn id="260" dur="500" fill="hold"/>
                                        <p:tgtEl>
                                          <p:spTgt spid="47"/>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48"/>
                                        </p:tgtEl>
                                        <p:attrNameLst>
                                          <p:attrName>style.visibility</p:attrName>
                                        </p:attrNameLst>
                                      </p:cBhvr>
                                      <p:to>
                                        <p:strVal val="visible"/>
                                      </p:to>
                                    </p:set>
                                    <p:anim calcmode="lin" valueType="num">
                                      <p:cBhvr additive="base">
                                        <p:cTn id="263" dur="500" fill="hold"/>
                                        <p:tgtEl>
                                          <p:spTgt spid="48"/>
                                        </p:tgtEl>
                                        <p:attrNameLst>
                                          <p:attrName>ppt_x</p:attrName>
                                        </p:attrNameLst>
                                      </p:cBhvr>
                                      <p:tavLst>
                                        <p:tav tm="0">
                                          <p:val>
                                            <p:strVal val="#ppt_x"/>
                                          </p:val>
                                        </p:tav>
                                        <p:tav tm="100000">
                                          <p:val>
                                            <p:strVal val="#ppt_x"/>
                                          </p:val>
                                        </p:tav>
                                      </p:tavLst>
                                    </p:anim>
                                    <p:anim calcmode="lin" valueType="num">
                                      <p:cBhvr additive="base">
                                        <p:cTn id="264" dur="500" fill="hold"/>
                                        <p:tgtEl>
                                          <p:spTgt spid="48"/>
                                        </p:tgtEl>
                                        <p:attrNameLst>
                                          <p:attrName>ppt_y</p:attrName>
                                        </p:attrNameLst>
                                      </p:cBhvr>
                                      <p:tavLst>
                                        <p:tav tm="0">
                                          <p:val>
                                            <p:strVal val="1+#ppt_h/2"/>
                                          </p:val>
                                        </p:tav>
                                        <p:tav tm="100000">
                                          <p:val>
                                            <p:strVal val="#ppt_y"/>
                                          </p:val>
                                        </p:tav>
                                      </p:tavLst>
                                    </p:anim>
                                  </p:childTnLst>
                                </p:cTn>
                              </p:par>
                              <p:par>
                                <p:cTn id="265" presetID="2" presetClass="entr" presetSubtype="4" fill="hold" grpId="0" nodeType="withEffect">
                                  <p:stCondLst>
                                    <p:cond delay="0"/>
                                  </p:stCondLst>
                                  <p:childTnLst>
                                    <p:set>
                                      <p:cBhvr>
                                        <p:cTn id="266" dur="1" fill="hold">
                                          <p:stCondLst>
                                            <p:cond delay="0"/>
                                          </p:stCondLst>
                                        </p:cTn>
                                        <p:tgtEl>
                                          <p:spTgt spid="50"/>
                                        </p:tgtEl>
                                        <p:attrNameLst>
                                          <p:attrName>style.visibility</p:attrName>
                                        </p:attrNameLst>
                                      </p:cBhvr>
                                      <p:to>
                                        <p:strVal val="visible"/>
                                      </p:to>
                                    </p:set>
                                    <p:anim calcmode="lin" valueType="num">
                                      <p:cBhvr additive="base">
                                        <p:cTn id="267" dur="500" fill="hold"/>
                                        <p:tgtEl>
                                          <p:spTgt spid="50"/>
                                        </p:tgtEl>
                                        <p:attrNameLst>
                                          <p:attrName>ppt_x</p:attrName>
                                        </p:attrNameLst>
                                      </p:cBhvr>
                                      <p:tavLst>
                                        <p:tav tm="0">
                                          <p:val>
                                            <p:strVal val="#ppt_x"/>
                                          </p:val>
                                        </p:tav>
                                        <p:tav tm="100000">
                                          <p:val>
                                            <p:strVal val="#ppt_x"/>
                                          </p:val>
                                        </p:tav>
                                      </p:tavLst>
                                    </p:anim>
                                    <p:anim calcmode="lin" valueType="num">
                                      <p:cBhvr additive="base">
                                        <p:cTn id="268" dur="500" fill="hold"/>
                                        <p:tgtEl>
                                          <p:spTgt spid="50"/>
                                        </p:tgtEl>
                                        <p:attrNameLst>
                                          <p:attrName>ppt_y</p:attrName>
                                        </p:attrNameLst>
                                      </p:cBhvr>
                                      <p:tavLst>
                                        <p:tav tm="0">
                                          <p:val>
                                            <p:strVal val="1+#ppt_h/2"/>
                                          </p:val>
                                        </p:tav>
                                        <p:tav tm="100000">
                                          <p:val>
                                            <p:strVal val="#ppt_y"/>
                                          </p:val>
                                        </p:tav>
                                      </p:tavLst>
                                    </p:anim>
                                  </p:childTnLst>
                                </p:cTn>
                              </p:par>
                              <p:par>
                                <p:cTn id="269" presetID="2" presetClass="entr" presetSubtype="4" fill="hold" grpId="0" nodeType="withEffect">
                                  <p:stCondLst>
                                    <p:cond delay="0"/>
                                  </p:stCondLst>
                                  <p:childTnLst>
                                    <p:set>
                                      <p:cBhvr>
                                        <p:cTn id="270" dur="1" fill="hold">
                                          <p:stCondLst>
                                            <p:cond delay="0"/>
                                          </p:stCondLst>
                                        </p:cTn>
                                        <p:tgtEl>
                                          <p:spTgt spid="51"/>
                                        </p:tgtEl>
                                        <p:attrNameLst>
                                          <p:attrName>style.visibility</p:attrName>
                                        </p:attrNameLst>
                                      </p:cBhvr>
                                      <p:to>
                                        <p:strVal val="visible"/>
                                      </p:to>
                                    </p:set>
                                    <p:anim calcmode="lin" valueType="num">
                                      <p:cBhvr additive="base">
                                        <p:cTn id="271" dur="500" fill="hold"/>
                                        <p:tgtEl>
                                          <p:spTgt spid="51"/>
                                        </p:tgtEl>
                                        <p:attrNameLst>
                                          <p:attrName>ppt_x</p:attrName>
                                        </p:attrNameLst>
                                      </p:cBhvr>
                                      <p:tavLst>
                                        <p:tav tm="0">
                                          <p:val>
                                            <p:strVal val="#ppt_x"/>
                                          </p:val>
                                        </p:tav>
                                        <p:tav tm="100000">
                                          <p:val>
                                            <p:strVal val="#ppt_x"/>
                                          </p:val>
                                        </p:tav>
                                      </p:tavLst>
                                    </p:anim>
                                    <p:anim calcmode="lin" valueType="num">
                                      <p:cBhvr additive="base">
                                        <p:cTn id="272" dur="500" fill="hold"/>
                                        <p:tgtEl>
                                          <p:spTgt spid="51"/>
                                        </p:tgtEl>
                                        <p:attrNameLst>
                                          <p:attrName>ppt_y</p:attrName>
                                        </p:attrNameLst>
                                      </p:cBhvr>
                                      <p:tavLst>
                                        <p:tav tm="0">
                                          <p:val>
                                            <p:strVal val="1+#ppt_h/2"/>
                                          </p:val>
                                        </p:tav>
                                        <p:tav tm="100000">
                                          <p:val>
                                            <p:strVal val="#ppt_y"/>
                                          </p:val>
                                        </p:tav>
                                      </p:tavLst>
                                    </p:anim>
                                  </p:childTnLst>
                                </p:cTn>
                              </p:par>
                              <p:par>
                                <p:cTn id="273" presetID="2" presetClass="entr" presetSubtype="4" fill="hold" nodeType="withEffect">
                                  <p:stCondLst>
                                    <p:cond delay="0"/>
                                  </p:stCondLst>
                                  <p:childTnLst>
                                    <p:set>
                                      <p:cBhvr>
                                        <p:cTn id="274" dur="1" fill="hold">
                                          <p:stCondLst>
                                            <p:cond delay="0"/>
                                          </p:stCondLst>
                                        </p:cTn>
                                        <p:tgtEl>
                                          <p:spTgt spid="66"/>
                                        </p:tgtEl>
                                        <p:attrNameLst>
                                          <p:attrName>style.visibility</p:attrName>
                                        </p:attrNameLst>
                                      </p:cBhvr>
                                      <p:to>
                                        <p:strVal val="visible"/>
                                      </p:to>
                                    </p:set>
                                    <p:anim calcmode="lin" valueType="num">
                                      <p:cBhvr additive="base">
                                        <p:cTn id="275" dur="500" fill="hold"/>
                                        <p:tgtEl>
                                          <p:spTgt spid="66"/>
                                        </p:tgtEl>
                                        <p:attrNameLst>
                                          <p:attrName>ppt_x</p:attrName>
                                        </p:attrNameLst>
                                      </p:cBhvr>
                                      <p:tavLst>
                                        <p:tav tm="0">
                                          <p:val>
                                            <p:strVal val="#ppt_x"/>
                                          </p:val>
                                        </p:tav>
                                        <p:tav tm="100000">
                                          <p:val>
                                            <p:strVal val="#ppt_x"/>
                                          </p:val>
                                        </p:tav>
                                      </p:tavLst>
                                    </p:anim>
                                    <p:anim calcmode="lin" valueType="num">
                                      <p:cBhvr additive="base">
                                        <p:cTn id="276" dur="500" fill="hold"/>
                                        <p:tgtEl>
                                          <p:spTgt spid="66"/>
                                        </p:tgtEl>
                                        <p:attrNameLst>
                                          <p:attrName>ppt_y</p:attrName>
                                        </p:attrNameLst>
                                      </p:cBhvr>
                                      <p:tavLst>
                                        <p:tav tm="0">
                                          <p:val>
                                            <p:strVal val="1+#ppt_h/2"/>
                                          </p:val>
                                        </p:tav>
                                        <p:tav tm="100000">
                                          <p:val>
                                            <p:strVal val="#ppt_y"/>
                                          </p:val>
                                        </p:tav>
                                      </p:tavLst>
                                    </p:anim>
                                  </p:childTnLst>
                                </p:cTn>
                              </p:par>
                              <p:par>
                                <p:cTn id="277" presetID="2" presetClass="entr" presetSubtype="4" fill="hold" nodeType="withEffect">
                                  <p:stCondLst>
                                    <p:cond delay="0"/>
                                  </p:stCondLst>
                                  <p:childTnLst>
                                    <p:set>
                                      <p:cBhvr>
                                        <p:cTn id="278" dur="1" fill="hold">
                                          <p:stCondLst>
                                            <p:cond delay="0"/>
                                          </p:stCondLst>
                                        </p:cTn>
                                        <p:tgtEl>
                                          <p:spTgt spid="68"/>
                                        </p:tgtEl>
                                        <p:attrNameLst>
                                          <p:attrName>style.visibility</p:attrName>
                                        </p:attrNameLst>
                                      </p:cBhvr>
                                      <p:to>
                                        <p:strVal val="visible"/>
                                      </p:to>
                                    </p:set>
                                    <p:anim calcmode="lin" valueType="num">
                                      <p:cBhvr additive="base">
                                        <p:cTn id="279" dur="500" fill="hold"/>
                                        <p:tgtEl>
                                          <p:spTgt spid="68"/>
                                        </p:tgtEl>
                                        <p:attrNameLst>
                                          <p:attrName>ppt_x</p:attrName>
                                        </p:attrNameLst>
                                      </p:cBhvr>
                                      <p:tavLst>
                                        <p:tav tm="0">
                                          <p:val>
                                            <p:strVal val="#ppt_x"/>
                                          </p:val>
                                        </p:tav>
                                        <p:tav tm="100000">
                                          <p:val>
                                            <p:strVal val="#ppt_x"/>
                                          </p:val>
                                        </p:tav>
                                      </p:tavLst>
                                    </p:anim>
                                    <p:anim calcmode="lin" valueType="num">
                                      <p:cBhvr additive="base">
                                        <p:cTn id="280" dur="500" fill="hold"/>
                                        <p:tgtEl>
                                          <p:spTgt spid="68"/>
                                        </p:tgtEl>
                                        <p:attrNameLst>
                                          <p:attrName>ppt_y</p:attrName>
                                        </p:attrNameLst>
                                      </p:cBhvr>
                                      <p:tavLst>
                                        <p:tav tm="0">
                                          <p:val>
                                            <p:strVal val="1+#ppt_h/2"/>
                                          </p:val>
                                        </p:tav>
                                        <p:tav tm="100000">
                                          <p:val>
                                            <p:strVal val="#ppt_y"/>
                                          </p:val>
                                        </p:tav>
                                      </p:tavLst>
                                    </p:anim>
                                  </p:childTnLst>
                                </p:cTn>
                              </p:par>
                              <p:par>
                                <p:cTn id="281" presetID="2" presetClass="entr" presetSubtype="4" fill="hold" grpId="0" nodeType="withEffect">
                                  <p:stCondLst>
                                    <p:cond delay="0"/>
                                  </p:stCondLst>
                                  <p:childTnLst>
                                    <p:set>
                                      <p:cBhvr>
                                        <p:cTn id="282" dur="1" fill="hold">
                                          <p:stCondLst>
                                            <p:cond delay="0"/>
                                          </p:stCondLst>
                                        </p:cTn>
                                        <p:tgtEl>
                                          <p:spTgt spid="70"/>
                                        </p:tgtEl>
                                        <p:attrNameLst>
                                          <p:attrName>style.visibility</p:attrName>
                                        </p:attrNameLst>
                                      </p:cBhvr>
                                      <p:to>
                                        <p:strVal val="visible"/>
                                      </p:to>
                                    </p:set>
                                    <p:anim calcmode="lin" valueType="num">
                                      <p:cBhvr additive="base">
                                        <p:cTn id="283" dur="500" fill="hold"/>
                                        <p:tgtEl>
                                          <p:spTgt spid="70"/>
                                        </p:tgtEl>
                                        <p:attrNameLst>
                                          <p:attrName>ppt_x</p:attrName>
                                        </p:attrNameLst>
                                      </p:cBhvr>
                                      <p:tavLst>
                                        <p:tav tm="0">
                                          <p:val>
                                            <p:strVal val="#ppt_x"/>
                                          </p:val>
                                        </p:tav>
                                        <p:tav tm="100000">
                                          <p:val>
                                            <p:strVal val="#ppt_x"/>
                                          </p:val>
                                        </p:tav>
                                      </p:tavLst>
                                    </p:anim>
                                    <p:anim calcmode="lin" valueType="num">
                                      <p:cBhvr additive="base">
                                        <p:cTn id="284" dur="500" fill="hold"/>
                                        <p:tgtEl>
                                          <p:spTgt spid="70"/>
                                        </p:tgtEl>
                                        <p:attrNameLst>
                                          <p:attrName>ppt_y</p:attrName>
                                        </p:attrNameLst>
                                      </p:cBhvr>
                                      <p:tavLst>
                                        <p:tav tm="0">
                                          <p:val>
                                            <p:strVal val="1+#ppt_h/2"/>
                                          </p:val>
                                        </p:tav>
                                        <p:tav tm="100000">
                                          <p:val>
                                            <p:strVal val="#ppt_y"/>
                                          </p:val>
                                        </p:tav>
                                      </p:tavLst>
                                    </p:anim>
                                  </p:childTnLst>
                                </p:cTn>
                              </p:par>
                              <p:par>
                                <p:cTn id="285" presetID="2" presetClass="entr" presetSubtype="4" fill="hold" grpId="0" nodeType="withEffect">
                                  <p:stCondLst>
                                    <p:cond delay="0"/>
                                  </p:stCondLst>
                                  <p:childTnLst>
                                    <p:set>
                                      <p:cBhvr>
                                        <p:cTn id="286" dur="1" fill="hold">
                                          <p:stCondLst>
                                            <p:cond delay="0"/>
                                          </p:stCondLst>
                                        </p:cTn>
                                        <p:tgtEl>
                                          <p:spTgt spid="71"/>
                                        </p:tgtEl>
                                        <p:attrNameLst>
                                          <p:attrName>style.visibility</p:attrName>
                                        </p:attrNameLst>
                                      </p:cBhvr>
                                      <p:to>
                                        <p:strVal val="visible"/>
                                      </p:to>
                                    </p:set>
                                    <p:anim calcmode="lin" valueType="num">
                                      <p:cBhvr additive="base">
                                        <p:cTn id="287" dur="500" fill="hold"/>
                                        <p:tgtEl>
                                          <p:spTgt spid="71"/>
                                        </p:tgtEl>
                                        <p:attrNameLst>
                                          <p:attrName>ppt_x</p:attrName>
                                        </p:attrNameLst>
                                      </p:cBhvr>
                                      <p:tavLst>
                                        <p:tav tm="0">
                                          <p:val>
                                            <p:strVal val="#ppt_x"/>
                                          </p:val>
                                        </p:tav>
                                        <p:tav tm="100000">
                                          <p:val>
                                            <p:strVal val="#ppt_x"/>
                                          </p:val>
                                        </p:tav>
                                      </p:tavLst>
                                    </p:anim>
                                    <p:anim calcmode="lin" valueType="num">
                                      <p:cBhvr additive="base">
                                        <p:cTn id="288" dur="500" fill="hold"/>
                                        <p:tgtEl>
                                          <p:spTgt spid="71"/>
                                        </p:tgtEl>
                                        <p:attrNameLst>
                                          <p:attrName>ppt_y</p:attrName>
                                        </p:attrNameLst>
                                      </p:cBhvr>
                                      <p:tavLst>
                                        <p:tav tm="0">
                                          <p:val>
                                            <p:strVal val="1+#ppt_h/2"/>
                                          </p:val>
                                        </p:tav>
                                        <p:tav tm="100000">
                                          <p:val>
                                            <p:strVal val="#ppt_y"/>
                                          </p:val>
                                        </p:tav>
                                      </p:tavLst>
                                    </p:anim>
                                  </p:childTnLst>
                                </p:cTn>
                              </p:par>
                              <p:par>
                                <p:cTn id="289" presetID="2" presetClass="entr" presetSubtype="4" fill="hold" grpId="0" nodeType="withEffect">
                                  <p:stCondLst>
                                    <p:cond delay="0"/>
                                  </p:stCondLst>
                                  <p:childTnLst>
                                    <p:set>
                                      <p:cBhvr>
                                        <p:cTn id="290" dur="1" fill="hold">
                                          <p:stCondLst>
                                            <p:cond delay="0"/>
                                          </p:stCondLst>
                                        </p:cTn>
                                        <p:tgtEl>
                                          <p:spTgt spid="69"/>
                                        </p:tgtEl>
                                        <p:attrNameLst>
                                          <p:attrName>style.visibility</p:attrName>
                                        </p:attrNameLst>
                                      </p:cBhvr>
                                      <p:to>
                                        <p:strVal val="visible"/>
                                      </p:to>
                                    </p:set>
                                    <p:anim calcmode="lin" valueType="num">
                                      <p:cBhvr additive="base">
                                        <p:cTn id="291" dur="500" fill="hold"/>
                                        <p:tgtEl>
                                          <p:spTgt spid="69"/>
                                        </p:tgtEl>
                                        <p:attrNameLst>
                                          <p:attrName>ppt_x</p:attrName>
                                        </p:attrNameLst>
                                      </p:cBhvr>
                                      <p:tavLst>
                                        <p:tav tm="0">
                                          <p:val>
                                            <p:strVal val="#ppt_x"/>
                                          </p:val>
                                        </p:tav>
                                        <p:tav tm="100000">
                                          <p:val>
                                            <p:strVal val="#ppt_x"/>
                                          </p:val>
                                        </p:tav>
                                      </p:tavLst>
                                    </p:anim>
                                    <p:anim calcmode="lin" valueType="num">
                                      <p:cBhvr additive="base">
                                        <p:cTn id="292" dur="500" fill="hold"/>
                                        <p:tgtEl>
                                          <p:spTgt spid="69"/>
                                        </p:tgtEl>
                                        <p:attrNameLst>
                                          <p:attrName>ppt_y</p:attrName>
                                        </p:attrNameLst>
                                      </p:cBhvr>
                                      <p:tavLst>
                                        <p:tav tm="0">
                                          <p:val>
                                            <p:strVal val="1+#ppt_h/2"/>
                                          </p:val>
                                        </p:tav>
                                        <p:tav tm="100000">
                                          <p:val>
                                            <p:strVal val="#ppt_y"/>
                                          </p:val>
                                        </p:tav>
                                      </p:tavLst>
                                    </p:anim>
                                  </p:childTnLst>
                                </p:cTn>
                              </p:par>
                              <p:par>
                                <p:cTn id="293" presetID="2" presetClass="entr" presetSubtype="4" fill="hold" grpId="0" nodeType="withEffect">
                                  <p:stCondLst>
                                    <p:cond delay="0"/>
                                  </p:stCondLst>
                                  <p:childTnLst>
                                    <p:set>
                                      <p:cBhvr>
                                        <p:cTn id="294" dur="1" fill="hold">
                                          <p:stCondLst>
                                            <p:cond delay="0"/>
                                          </p:stCondLst>
                                        </p:cTn>
                                        <p:tgtEl>
                                          <p:spTgt spid="67"/>
                                        </p:tgtEl>
                                        <p:attrNameLst>
                                          <p:attrName>style.visibility</p:attrName>
                                        </p:attrNameLst>
                                      </p:cBhvr>
                                      <p:to>
                                        <p:strVal val="visible"/>
                                      </p:to>
                                    </p:set>
                                    <p:anim calcmode="lin" valueType="num">
                                      <p:cBhvr additive="base">
                                        <p:cTn id="295" dur="500" fill="hold"/>
                                        <p:tgtEl>
                                          <p:spTgt spid="67"/>
                                        </p:tgtEl>
                                        <p:attrNameLst>
                                          <p:attrName>ppt_x</p:attrName>
                                        </p:attrNameLst>
                                      </p:cBhvr>
                                      <p:tavLst>
                                        <p:tav tm="0">
                                          <p:val>
                                            <p:strVal val="#ppt_x"/>
                                          </p:val>
                                        </p:tav>
                                        <p:tav tm="100000">
                                          <p:val>
                                            <p:strVal val="#ppt_x"/>
                                          </p:val>
                                        </p:tav>
                                      </p:tavLst>
                                    </p:anim>
                                    <p:anim calcmode="lin" valueType="num">
                                      <p:cBhvr additive="base">
                                        <p:cTn id="29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animBg="1"/>
      <p:bldP spid="15" grpId="0"/>
      <p:bldP spid="16" grpId="0" animBg="1"/>
      <p:bldP spid="17" grpId="0"/>
      <p:bldP spid="18" grpId="0"/>
      <p:bldP spid="19" grpId="0" animBg="1"/>
      <p:bldP spid="20" grpId="0"/>
      <p:bldP spid="21" grpId="0"/>
      <p:bldP spid="22" grpId="0"/>
      <p:bldP spid="24" grpId="0" animBg="1"/>
      <p:bldP spid="25" grpId="0"/>
      <p:bldP spid="26" grpId="0" animBg="1"/>
      <p:bldP spid="27" grpId="0"/>
      <p:bldP spid="28" grpId="0" animBg="1"/>
      <p:bldP spid="30" grpId="0"/>
      <p:bldP spid="31" grpId="0" animBg="1"/>
      <p:bldP spid="33" grpId="0" animBg="1"/>
      <p:bldP spid="34" grpId="0"/>
      <p:bldP spid="35" grpId="0"/>
      <p:bldP spid="40" grpId="0"/>
      <p:bldP spid="41" grpId="0"/>
      <p:bldP spid="42" grpId="0" animBg="1"/>
      <p:bldP spid="43" grpId="0"/>
      <p:bldP spid="44" grpId="0" animBg="1"/>
      <p:bldP spid="45" grpId="0" animBg="1"/>
      <p:bldP spid="46" grpId="0" animBg="1"/>
      <p:bldP spid="47" grpId="0"/>
      <p:bldP spid="48" grpId="0"/>
      <p:bldP spid="49" grpId="0"/>
      <p:bldP spid="50" grpId="0" animBg="1"/>
      <p:bldP spid="51" grpId="0"/>
      <p:bldP spid="53" grpId="0"/>
      <p:bldP spid="55" grpId="0"/>
      <p:bldP spid="58" grpId="0"/>
      <p:bldP spid="60" grpId="0"/>
      <p:bldP spid="62" grpId="0"/>
      <p:bldP spid="64" grpId="0" animBg="1"/>
      <p:bldP spid="65" grpId="0"/>
      <p:bldP spid="67" grpId="0"/>
      <p:bldP spid="69" grpId="0"/>
      <p:bldP spid="70" grpId="0" animBg="1"/>
      <p:bldP spid="71" grpId="0"/>
      <p:bldP spid="73" grpId="0" animBg="1"/>
      <p:bldP spid="74" grpId="0"/>
      <p:bldP spid="75" grpId="0"/>
      <p:bldP spid="76" grpId="0"/>
      <p:bldP spid="78" grpId="0" animBg="1"/>
      <p:bldP spid="7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153F5-11BF-4453-DEB5-B600F6A6504C}"/>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E397D2AA-1AA2-7C4F-C5DB-461D9392984F}"/>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3" name="Immagine 82">
            <a:extLst>
              <a:ext uri="{FF2B5EF4-FFF2-40B4-BE49-F238E27FC236}">
                <a16:creationId xmlns:a16="http://schemas.microsoft.com/office/drawing/2014/main" id="{80236AFB-44B1-FD85-E0E3-1DF4784EC0F1}"/>
              </a:ext>
            </a:extLst>
          </p:cNvPr>
          <p:cNvPicPr>
            <a:picLocks noChangeAspect="1"/>
          </p:cNvPicPr>
          <p:nvPr/>
        </p:nvPicPr>
        <p:blipFill>
          <a:blip r:embed="rId2"/>
          <a:stretch>
            <a:fillRect/>
          </a:stretch>
        </p:blipFill>
        <p:spPr>
          <a:xfrm>
            <a:off x="6510205" y="1363861"/>
            <a:ext cx="5546679" cy="5020963"/>
          </a:xfrm>
          <a:prstGeom prst="rect">
            <a:avLst/>
          </a:prstGeom>
        </p:spPr>
      </p:pic>
      <p:grpSp>
        <p:nvGrpSpPr>
          <p:cNvPr id="3" name="Gruppo 2">
            <a:extLst>
              <a:ext uri="{FF2B5EF4-FFF2-40B4-BE49-F238E27FC236}">
                <a16:creationId xmlns:a16="http://schemas.microsoft.com/office/drawing/2014/main" id="{F7C8E69F-EACB-BB08-0345-E5A9285AB9F0}"/>
              </a:ext>
            </a:extLst>
          </p:cNvPr>
          <p:cNvGrpSpPr/>
          <p:nvPr/>
        </p:nvGrpSpPr>
        <p:grpSpPr>
          <a:xfrm>
            <a:off x="0" y="115364"/>
            <a:ext cx="6649378" cy="2172003"/>
            <a:chOff x="0" y="115364"/>
            <a:chExt cx="6649378" cy="2172003"/>
          </a:xfrm>
        </p:grpSpPr>
        <p:pic>
          <p:nvPicPr>
            <p:cNvPr id="82" name="Immagine 81">
              <a:extLst>
                <a:ext uri="{FF2B5EF4-FFF2-40B4-BE49-F238E27FC236}">
                  <a16:creationId xmlns:a16="http://schemas.microsoft.com/office/drawing/2014/main" id="{484033EA-3CAA-F212-045C-DE6CFB85D02E}"/>
                </a:ext>
              </a:extLst>
            </p:cNvPr>
            <p:cNvPicPr>
              <a:picLocks noChangeAspect="1"/>
            </p:cNvPicPr>
            <p:nvPr/>
          </p:nvPicPr>
          <p:blipFill>
            <a:blip r:embed="rId3"/>
            <a:stretch>
              <a:fillRect/>
            </a:stretch>
          </p:blipFill>
          <p:spPr>
            <a:xfrm>
              <a:off x="0" y="115364"/>
              <a:ext cx="6649378" cy="2172003"/>
            </a:xfrm>
            <a:prstGeom prst="rect">
              <a:avLst/>
            </a:prstGeom>
          </p:spPr>
        </p:pic>
        <p:sp>
          <p:nvSpPr>
            <p:cNvPr id="85" name="CasellaDiTesto 84">
              <a:extLst>
                <a:ext uri="{FF2B5EF4-FFF2-40B4-BE49-F238E27FC236}">
                  <a16:creationId xmlns:a16="http://schemas.microsoft.com/office/drawing/2014/main" id="{2D329EBB-CF55-35FC-CC3F-BE2CFD7C5D33}"/>
                </a:ext>
              </a:extLst>
            </p:cNvPr>
            <p:cNvSpPr txBox="1"/>
            <p:nvPr/>
          </p:nvSpPr>
          <p:spPr>
            <a:xfrm>
              <a:off x="1403215" y="304658"/>
              <a:ext cx="1768002" cy="276999"/>
            </a:xfrm>
            <a:prstGeom prst="rect">
              <a:avLst/>
            </a:prstGeom>
            <a:noFill/>
          </p:spPr>
          <p:txBody>
            <a:bodyPr wrap="square">
              <a:spAutoFit/>
            </a:bodyPr>
            <a:lstStyle/>
            <a:p>
              <a:r>
                <a:rPr lang="it-IT" sz="1200" b="1" i="0" dirty="0">
                  <a:solidFill>
                    <a:schemeClr val="tx2"/>
                  </a:solidFill>
                  <a:effectLst/>
                  <a:latin typeface="BlinkMacSystemFont"/>
                </a:rPr>
                <a:t>2025 Jul 24;17(15):2409</a:t>
              </a:r>
              <a:endParaRPr lang="it-IT" sz="1200" b="1" dirty="0">
                <a:solidFill>
                  <a:schemeClr val="tx2"/>
                </a:solidFill>
              </a:endParaRPr>
            </a:p>
          </p:txBody>
        </p:sp>
        <p:sp>
          <p:nvSpPr>
            <p:cNvPr id="2" name="Rettangolo 1">
              <a:extLst>
                <a:ext uri="{FF2B5EF4-FFF2-40B4-BE49-F238E27FC236}">
                  <a16:creationId xmlns:a16="http://schemas.microsoft.com/office/drawing/2014/main" id="{213F6233-9258-5505-88FE-CBDE9CAFD432}"/>
                </a:ext>
              </a:extLst>
            </p:cNvPr>
            <p:cNvSpPr/>
            <p:nvPr/>
          </p:nvSpPr>
          <p:spPr>
            <a:xfrm>
              <a:off x="5769335" y="234741"/>
              <a:ext cx="740870" cy="504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82254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201AA-6EA1-09F6-1853-315AC824FAD2}"/>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354CAD79-20B9-23C5-FAE7-FAE6A850F05C}"/>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DFA13461-B4D7-42B7-AAE7-454E854A6662}"/>
              </a:ext>
            </a:extLst>
          </p:cNvPr>
          <p:cNvSpPr/>
          <p:nvPr/>
        </p:nvSpPr>
        <p:spPr>
          <a:xfrm>
            <a:off x="3479165" y="3358896"/>
            <a:ext cx="4581525" cy="3320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12725D58-B7E2-48E4-4DA8-8C591E5F94DF}"/>
              </a:ext>
            </a:extLst>
          </p:cNvPr>
          <p:cNvSpPr txBox="1"/>
          <p:nvPr/>
        </p:nvSpPr>
        <p:spPr>
          <a:xfrm>
            <a:off x="2324400" y="260712"/>
            <a:ext cx="6094562"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SURMOUNT 1 STUDY</a:t>
            </a:r>
            <a:endParaRPr lang="it-IT" sz="2400" dirty="0"/>
          </a:p>
        </p:txBody>
      </p:sp>
      <p:grpSp>
        <p:nvGrpSpPr>
          <p:cNvPr id="5" name="Gruppo 4">
            <a:extLst>
              <a:ext uri="{FF2B5EF4-FFF2-40B4-BE49-F238E27FC236}">
                <a16:creationId xmlns:a16="http://schemas.microsoft.com/office/drawing/2014/main" id="{24F63708-DAD2-307C-8A85-88A1B7240D93}"/>
              </a:ext>
            </a:extLst>
          </p:cNvPr>
          <p:cNvGrpSpPr/>
          <p:nvPr/>
        </p:nvGrpSpPr>
        <p:grpSpPr>
          <a:xfrm>
            <a:off x="0" y="0"/>
            <a:ext cx="12192184" cy="1030393"/>
            <a:chOff x="1" y="1"/>
            <a:chExt cx="12192184" cy="1030393"/>
          </a:xfrm>
          <a:solidFill>
            <a:srgbClr val="002060"/>
          </a:solidFill>
        </p:grpSpPr>
        <p:sp>
          <p:nvSpPr>
            <p:cNvPr id="6" name="object 2">
              <a:extLst>
                <a:ext uri="{FF2B5EF4-FFF2-40B4-BE49-F238E27FC236}">
                  <a16:creationId xmlns:a16="http://schemas.microsoft.com/office/drawing/2014/main" id="{FC9BAA36-9D86-51C2-A6FC-AD0546C08CA7}"/>
                </a:ext>
              </a:extLst>
            </p:cNvPr>
            <p:cNvSpPr/>
            <p:nvPr/>
          </p:nvSpPr>
          <p:spPr>
            <a:xfrm>
              <a:off x="431985" y="251188"/>
              <a:ext cx="11760200" cy="489373"/>
            </a:xfrm>
            <a:custGeom>
              <a:avLst/>
              <a:gdLst/>
              <a:ahLst/>
              <a:cxnLst/>
              <a:rect l="l" t="t" r="r" b="b"/>
              <a:pathLst>
                <a:path w="8820150" h="367030">
                  <a:moveTo>
                    <a:pt x="8820010" y="0"/>
                  </a:moveTo>
                  <a:lnTo>
                    <a:pt x="0" y="0"/>
                  </a:lnTo>
                  <a:lnTo>
                    <a:pt x="0" y="366420"/>
                  </a:lnTo>
                  <a:lnTo>
                    <a:pt x="8820010" y="366420"/>
                  </a:lnTo>
                  <a:lnTo>
                    <a:pt x="8820010" y="0"/>
                  </a:lnTo>
                  <a:close/>
                </a:path>
              </a:pathLst>
            </a:custGeom>
            <a:grpFill/>
          </p:spPr>
          <p:txBody>
            <a:bodyPr wrap="square" lIns="0" tIns="0" rIns="0" bIns="0" rtlCol="0"/>
            <a:lstStyle/>
            <a:p>
              <a:endParaRPr sz="2400" dirty="0"/>
            </a:p>
          </p:txBody>
        </p:sp>
        <p:sp>
          <p:nvSpPr>
            <p:cNvPr id="7" name="object 5">
              <a:extLst>
                <a:ext uri="{FF2B5EF4-FFF2-40B4-BE49-F238E27FC236}">
                  <a16:creationId xmlns:a16="http://schemas.microsoft.com/office/drawing/2014/main" id="{821EF12B-BA93-866D-71CD-820A0C810C36}"/>
                </a:ext>
              </a:extLst>
            </p:cNvPr>
            <p:cNvSpPr/>
            <p:nvPr/>
          </p:nvSpPr>
          <p:spPr>
            <a:xfrm>
              <a:off x="1" y="1"/>
              <a:ext cx="607060" cy="1030393"/>
            </a:xfrm>
            <a:custGeom>
              <a:avLst/>
              <a:gdLst/>
              <a:ahLst/>
              <a:cxnLst/>
              <a:rect l="l" t="t" r="r" b="b"/>
              <a:pathLst>
                <a:path w="455295" h="772795">
                  <a:moveTo>
                    <a:pt x="202934" y="0"/>
                  </a:moveTo>
                  <a:lnTo>
                    <a:pt x="0" y="0"/>
                  </a:lnTo>
                  <a:lnTo>
                    <a:pt x="0" y="768186"/>
                  </a:lnTo>
                  <a:lnTo>
                    <a:pt x="7449" y="769487"/>
                  </a:lnTo>
                  <a:lnTo>
                    <a:pt x="54173" y="772182"/>
                  </a:lnTo>
                  <a:lnTo>
                    <a:pt x="100897" y="769487"/>
                  </a:lnTo>
                  <a:lnTo>
                    <a:pt x="146038" y="761601"/>
                  </a:lnTo>
                  <a:lnTo>
                    <a:pt x="189295" y="748825"/>
                  </a:lnTo>
                  <a:lnTo>
                    <a:pt x="230367" y="731460"/>
                  </a:lnTo>
                  <a:lnTo>
                    <a:pt x="268955" y="709807"/>
                  </a:lnTo>
                  <a:lnTo>
                    <a:pt x="304757" y="684165"/>
                  </a:lnTo>
                  <a:lnTo>
                    <a:pt x="337473" y="654836"/>
                  </a:lnTo>
                  <a:lnTo>
                    <a:pt x="366802" y="622120"/>
                  </a:lnTo>
                  <a:lnTo>
                    <a:pt x="392444" y="586318"/>
                  </a:lnTo>
                  <a:lnTo>
                    <a:pt x="414097" y="547730"/>
                  </a:lnTo>
                  <a:lnTo>
                    <a:pt x="431462" y="506657"/>
                  </a:lnTo>
                  <a:lnTo>
                    <a:pt x="444238" y="463400"/>
                  </a:lnTo>
                  <a:lnTo>
                    <a:pt x="452124" y="418259"/>
                  </a:lnTo>
                  <a:lnTo>
                    <a:pt x="454820" y="371535"/>
                  </a:lnTo>
                  <a:lnTo>
                    <a:pt x="452124" y="324809"/>
                  </a:lnTo>
                  <a:lnTo>
                    <a:pt x="444238" y="279666"/>
                  </a:lnTo>
                  <a:lnTo>
                    <a:pt x="431462" y="236407"/>
                  </a:lnTo>
                  <a:lnTo>
                    <a:pt x="414097" y="195333"/>
                  </a:lnTo>
                  <a:lnTo>
                    <a:pt x="392444" y="156744"/>
                  </a:lnTo>
                  <a:lnTo>
                    <a:pt x="366802" y="120940"/>
                  </a:lnTo>
                  <a:lnTo>
                    <a:pt x="337473" y="88224"/>
                  </a:lnTo>
                  <a:lnTo>
                    <a:pt x="304757" y="58894"/>
                  </a:lnTo>
                  <a:lnTo>
                    <a:pt x="268955" y="33252"/>
                  </a:lnTo>
                  <a:lnTo>
                    <a:pt x="230367" y="11598"/>
                  </a:lnTo>
                  <a:lnTo>
                    <a:pt x="202934" y="0"/>
                  </a:lnTo>
                  <a:close/>
                </a:path>
              </a:pathLst>
            </a:custGeom>
            <a:grpFill/>
          </p:spPr>
          <p:txBody>
            <a:bodyPr wrap="square" lIns="0" tIns="0" rIns="0" bIns="0" rtlCol="0"/>
            <a:lstStyle/>
            <a:p>
              <a:endParaRPr sz="2400" dirty="0"/>
            </a:p>
          </p:txBody>
        </p:sp>
      </p:grpSp>
      <p:sp>
        <p:nvSpPr>
          <p:cNvPr id="8" name="CasellaDiTesto 7">
            <a:extLst>
              <a:ext uri="{FF2B5EF4-FFF2-40B4-BE49-F238E27FC236}">
                <a16:creationId xmlns:a16="http://schemas.microsoft.com/office/drawing/2014/main" id="{A6A966C9-E810-17B0-B7BB-5D4024AB5F0D}"/>
              </a:ext>
            </a:extLst>
          </p:cNvPr>
          <p:cNvSpPr txBox="1"/>
          <p:nvPr/>
        </p:nvSpPr>
        <p:spPr>
          <a:xfrm>
            <a:off x="776377" y="219767"/>
            <a:ext cx="9687465" cy="584775"/>
          </a:xfrm>
          <a:prstGeom prst="rect">
            <a:avLst/>
          </a:prstGeom>
          <a:noFill/>
        </p:spPr>
        <p:txBody>
          <a:bodyPr wrap="square" rtlCol="0">
            <a:spAutoFit/>
          </a:bodyPr>
          <a:lstStyle/>
          <a:p>
            <a:pPr algn="ctr"/>
            <a:r>
              <a:rPr lang="it-IT" sz="3200" b="1" dirty="0">
                <a:solidFill>
                  <a:srgbClr val="FFFFFF"/>
                </a:solidFill>
                <a:latin typeface="Montserrat" pitchFamily="2" charset="77"/>
                <a:ea typeface="+mj-ea"/>
                <a:cs typeface="+mj-cs"/>
              </a:rPr>
              <a:t>RESULTS</a:t>
            </a:r>
            <a:endParaRPr lang="it-IT" sz="3200" dirty="0"/>
          </a:p>
        </p:txBody>
      </p:sp>
      <p:pic>
        <p:nvPicPr>
          <p:cNvPr id="10" name="Immagine 9">
            <a:extLst>
              <a:ext uri="{FF2B5EF4-FFF2-40B4-BE49-F238E27FC236}">
                <a16:creationId xmlns:a16="http://schemas.microsoft.com/office/drawing/2014/main" id="{F7A4D303-5DD3-6B0C-40AE-B40221B620B2}"/>
              </a:ext>
            </a:extLst>
          </p:cNvPr>
          <p:cNvPicPr>
            <a:picLocks noChangeAspect="1"/>
          </p:cNvPicPr>
          <p:nvPr/>
        </p:nvPicPr>
        <p:blipFill>
          <a:blip r:embed="rId2"/>
          <a:stretch>
            <a:fillRect/>
          </a:stretch>
        </p:blipFill>
        <p:spPr>
          <a:xfrm>
            <a:off x="571562" y="3340006"/>
            <a:ext cx="6440585" cy="2277469"/>
          </a:xfrm>
          <a:prstGeom prst="rect">
            <a:avLst/>
          </a:prstGeom>
        </p:spPr>
      </p:pic>
      <p:pic>
        <p:nvPicPr>
          <p:cNvPr id="2" name="Immagine 1">
            <a:extLst>
              <a:ext uri="{FF2B5EF4-FFF2-40B4-BE49-F238E27FC236}">
                <a16:creationId xmlns:a16="http://schemas.microsoft.com/office/drawing/2014/main" id="{B6802B46-5F4A-9734-488F-5BAD201FC613}"/>
              </a:ext>
            </a:extLst>
          </p:cNvPr>
          <p:cNvPicPr>
            <a:picLocks noChangeAspect="1"/>
          </p:cNvPicPr>
          <p:nvPr/>
        </p:nvPicPr>
        <p:blipFill>
          <a:blip r:embed="rId3"/>
          <a:stretch>
            <a:fillRect/>
          </a:stretch>
        </p:blipFill>
        <p:spPr>
          <a:xfrm>
            <a:off x="607060" y="799117"/>
            <a:ext cx="6649378" cy="2172003"/>
          </a:xfrm>
          <a:prstGeom prst="rect">
            <a:avLst/>
          </a:prstGeom>
        </p:spPr>
      </p:pic>
      <p:pic>
        <p:nvPicPr>
          <p:cNvPr id="9" name="Immagine 8">
            <a:extLst>
              <a:ext uri="{FF2B5EF4-FFF2-40B4-BE49-F238E27FC236}">
                <a16:creationId xmlns:a16="http://schemas.microsoft.com/office/drawing/2014/main" id="{6889C398-41B5-E983-C760-704993FBF577}"/>
              </a:ext>
            </a:extLst>
          </p:cNvPr>
          <p:cNvPicPr>
            <a:picLocks noChangeAspect="1"/>
          </p:cNvPicPr>
          <p:nvPr/>
        </p:nvPicPr>
        <p:blipFill>
          <a:blip r:embed="rId4"/>
          <a:stretch>
            <a:fillRect/>
          </a:stretch>
        </p:blipFill>
        <p:spPr>
          <a:xfrm>
            <a:off x="7012331" y="990494"/>
            <a:ext cx="5098300" cy="5689090"/>
          </a:xfrm>
          <a:prstGeom prst="rect">
            <a:avLst/>
          </a:prstGeom>
        </p:spPr>
      </p:pic>
    </p:spTree>
    <p:extLst>
      <p:ext uri="{BB962C8B-B14F-4D97-AF65-F5344CB8AC3E}">
        <p14:creationId xmlns:p14="http://schemas.microsoft.com/office/powerpoint/2010/main" val="2901699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7209F-8021-F034-6ACA-4956889E53D7}"/>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A21DA33B-2CCC-36ED-B881-391FC90A0304}"/>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77442E34-88C3-41A3-DCF0-49C774D51182}"/>
              </a:ext>
            </a:extLst>
          </p:cNvPr>
          <p:cNvSpPr/>
          <p:nvPr/>
        </p:nvSpPr>
        <p:spPr>
          <a:xfrm>
            <a:off x="3479165" y="3358896"/>
            <a:ext cx="4581525" cy="3320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5A76915B-AA1C-C12B-1A35-6BB2AA4069FF}"/>
              </a:ext>
            </a:extLst>
          </p:cNvPr>
          <p:cNvSpPr txBox="1"/>
          <p:nvPr/>
        </p:nvSpPr>
        <p:spPr>
          <a:xfrm>
            <a:off x="2324400" y="260712"/>
            <a:ext cx="6094562"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SURMOUNT 1 STUDY</a:t>
            </a:r>
            <a:endParaRPr lang="it-IT" sz="2400" dirty="0"/>
          </a:p>
        </p:txBody>
      </p:sp>
      <p:pic>
        <p:nvPicPr>
          <p:cNvPr id="2" name="Immagine 1">
            <a:extLst>
              <a:ext uri="{FF2B5EF4-FFF2-40B4-BE49-F238E27FC236}">
                <a16:creationId xmlns:a16="http://schemas.microsoft.com/office/drawing/2014/main" id="{5D1BD492-D5AA-8C20-7A78-ADB69A0B02D2}"/>
              </a:ext>
            </a:extLst>
          </p:cNvPr>
          <p:cNvPicPr>
            <a:picLocks noChangeAspect="1"/>
          </p:cNvPicPr>
          <p:nvPr/>
        </p:nvPicPr>
        <p:blipFill>
          <a:blip r:embed="rId2"/>
          <a:stretch>
            <a:fillRect/>
          </a:stretch>
        </p:blipFill>
        <p:spPr>
          <a:xfrm>
            <a:off x="1154510" y="1030393"/>
            <a:ext cx="9882979" cy="5605272"/>
          </a:xfrm>
          <a:prstGeom prst="rect">
            <a:avLst/>
          </a:prstGeom>
        </p:spPr>
      </p:pic>
      <p:grpSp>
        <p:nvGrpSpPr>
          <p:cNvPr id="3" name="Gruppo 2">
            <a:extLst>
              <a:ext uri="{FF2B5EF4-FFF2-40B4-BE49-F238E27FC236}">
                <a16:creationId xmlns:a16="http://schemas.microsoft.com/office/drawing/2014/main" id="{9151F778-D798-1905-B049-FEF7D9E30828}"/>
              </a:ext>
            </a:extLst>
          </p:cNvPr>
          <p:cNvGrpSpPr/>
          <p:nvPr/>
        </p:nvGrpSpPr>
        <p:grpSpPr>
          <a:xfrm>
            <a:off x="0" y="0"/>
            <a:ext cx="12192184" cy="1030393"/>
            <a:chOff x="1" y="1"/>
            <a:chExt cx="12192184" cy="1030393"/>
          </a:xfrm>
          <a:solidFill>
            <a:srgbClr val="002060"/>
          </a:solidFill>
        </p:grpSpPr>
        <p:sp>
          <p:nvSpPr>
            <p:cNvPr id="5" name="object 2">
              <a:extLst>
                <a:ext uri="{FF2B5EF4-FFF2-40B4-BE49-F238E27FC236}">
                  <a16:creationId xmlns:a16="http://schemas.microsoft.com/office/drawing/2014/main" id="{BBD403AF-F851-1D9C-C5CF-08BC6845BBE3}"/>
                </a:ext>
              </a:extLst>
            </p:cNvPr>
            <p:cNvSpPr/>
            <p:nvPr/>
          </p:nvSpPr>
          <p:spPr>
            <a:xfrm>
              <a:off x="431985" y="251188"/>
              <a:ext cx="11760200" cy="489373"/>
            </a:xfrm>
            <a:custGeom>
              <a:avLst/>
              <a:gdLst/>
              <a:ahLst/>
              <a:cxnLst/>
              <a:rect l="l" t="t" r="r" b="b"/>
              <a:pathLst>
                <a:path w="8820150" h="367030">
                  <a:moveTo>
                    <a:pt x="8820010" y="0"/>
                  </a:moveTo>
                  <a:lnTo>
                    <a:pt x="0" y="0"/>
                  </a:lnTo>
                  <a:lnTo>
                    <a:pt x="0" y="366420"/>
                  </a:lnTo>
                  <a:lnTo>
                    <a:pt x="8820010" y="366420"/>
                  </a:lnTo>
                  <a:lnTo>
                    <a:pt x="8820010" y="0"/>
                  </a:lnTo>
                  <a:close/>
                </a:path>
              </a:pathLst>
            </a:custGeom>
            <a:grpFill/>
          </p:spPr>
          <p:txBody>
            <a:bodyPr wrap="square" lIns="0" tIns="0" rIns="0" bIns="0" rtlCol="0"/>
            <a:lstStyle/>
            <a:p>
              <a:endParaRPr sz="2400" dirty="0"/>
            </a:p>
          </p:txBody>
        </p:sp>
        <p:sp>
          <p:nvSpPr>
            <p:cNvPr id="6" name="object 5">
              <a:extLst>
                <a:ext uri="{FF2B5EF4-FFF2-40B4-BE49-F238E27FC236}">
                  <a16:creationId xmlns:a16="http://schemas.microsoft.com/office/drawing/2014/main" id="{42754C66-305A-9503-3927-3BE5EDFDB014}"/>
                </a:ext>
              </a:extLst>
            </p:cNvPr>
            <p:cNvSpPr/>
            <p:nvPr/>
          </p:nvSpPr>
          <p:spPr>
            <a:xfrm>
              <a:off x="1" y="1"/>
              <a:ext cx="607060" cy="1030393"/>
            </a:xfrm>
            <a:custGeom>
              <a:avLst/>
              <a:gdLst/>
              <a:ahLst/>
              <a:cxnLst/>
              <a:rect l="l" t="t" r="r" b="b"/>
              <a:pathLst>
                <a:path w="455295" h="772795">
                  <a:moveTo>
                    <a:pt x="202934" y="0"/>
                  </a:moveTo>
                  <a:lnTo>
                    <a:pt x="0" y="0"/>
                  </a:lnTo>
                  <a:lnTo>
                    <a:pt x="0" y="768186"/>
                  </a:lnTo>
                  <a:lnTo>
                    <a:pt x="7449" y="769487"/>
                  </a:lnTo>
                  <a:lnTo>
                    <a:pt x="54173" y="772182"/>
                  </a:lnTo>
                  <a:lnTo>
                    <a:pt x="100897" y="769487"/>
                  </a:lnTo>
                  <a:lnTo>
                    <a:pt x="146038" y="761601"/>
                  </a:lnTo>
                  <a:lnTo>
                    <a:pt x="189295" y="748825"/>
                  </a:lnTo>
                  <a:lnTo>
                    <a:pt x="230367" y="731460"/>
                  </a:lnTo>
                  <a:lnTo>
                    <a:pt x="268955" y="709807"/>
                  </a:lnTo>
                  <a:lnTo>
                    <a:pt x="304757" y="684165"/>
                  </a:lnTo>
                  <a:lnTo>
                    <a:pt x="337473" y="654836"/>
                  </a:lnTo>
                  <a:lnTo>
                    <a:pt x="366802" y="622120"/>
                  </a:lnTo>
                  <a:lnTo>
                    <a:pt x="392444" y="586318"/>
                  </a:lnTo>
                  <a:lnTo>
                    <a:pt x="414097" y="547730"/>
                  </a:lnTo>
                  <a:lnTo>
                    <a:pt x="431462" y="506657"/>
                  </a:lnTo>
                  <a:lnTo>
                    <a:pt x="444238" y="463400"/>
                  </a:lnTo>
                  <a:lnTo>
                    <a:pt x="452124" y="418259"/>
                  </a:lnTo>
                  <a:lnTo>
                    <a:pt x="454820" y="371535"/>
                  </a:lnTo>
                  <a:lnTo>
                    <a:pt x="452124" y="324809"/>
                  </a:lnTo>
                  <a:lnTo>
                    <a:pt x="444238" y="279666"/>
                  </a:lnTo>
                  <a:lnTo>
                    <a:pt x="431462" y="236407"/>
                  </a:lnTo>
                  <a:lnTo>
                    <a:pt x="414097" y="195333"/>
                  </a:lnTo>
                  <a:lnTo>
                    <a:pt x="392444" y="156744"/>
                  </a:lnTo>
                  <a:lnTo>
                    <a:pt x="366802" y="120940"/>
                  </a:lnTo>
                  <a:lnTo>
                    <a:pt x="337473" y="88224"/>
                  </a:lnTo>
                  <a:lnTo>
                    <a:pt x="304757" y="58894"/>
                  </a:lnTo>
                  <a:lnTo>
                    <a:pt x="268955" y="33252"/>
                  </a:lnTo>
                  <a:lnTo>
                    <a:pt x="230367" y="11598"/>
                  </a:lnTo>
                  <a:lnTo>
                    <a:pt x="202934" y="0"/>
                  </a:lnTo>
                  <a:close/>
                </a:path>
              </a:pathLst>
            </a:custGeom>
            <a:grpFill/>
          </p:spPr>
          <p:txBody>
            <a:bodyPr wrap="square" lIns="0" tIns="0" rIns="0" bIns="0" rtlCol="0"/>
            <a:lstStyle/>
            <a:p>
              <a:endParaRPr sz="2400" dirty="0"/>
            </a:p>
          </p:txBody>
        </p:sp>
      </p:grpSp>
      <p:sp>
        <p:nvSpPr>
          <p:cNvPr id="7" name="CasellaDiTesto 6">
            <a:extLst>
              <a:ext uri="{FF2B5EF4-FFF2-40B4-BE49-F238E27FC236}">
                <a16:creationId xmlns:a16="http://schemas.microsoft.com/office/drawing/2014/main" id="{55697E1B-B466-48EB-D17E-5BFD9920E754}"/>
              </a:ext>
            </a:extLst>
          </p:cNvPr>
          <p:cNvSpPr txBox="1"/>
          <p:nvPr/>
        </p:nvSpPr>
        <p:spPr>
          <a:xfrm>
            <a:off x="651753" y="246757"/>
            <a:ext cx="11460500" cy="461665"/>
          </a:xfrm>
          <a:prstGeom prst="rect">
            <a:avLst/>
          </a:prstGeom>
          <a:noFill/>
        </p:spPr>
        <p:txBody>
          <a:bodyPr wrap="square" rtlCol="0">
            <a:spAutoFit/>
          </a:bodyPr>
          <a:lstStyle/>
          <a:p>
            <a:pPr algn="ctr"/>
            <a:r>
              <a:rPr lang="it-IT" sz="2400" b="1" dirty="0">
                <a:solidFill>
                  <a:srgbClr val="FFFFFF"/>
                </a:solidFill>
                <a:latin typeface="Montserrat" pitchFamily="2" charset="77"/>
                <a:ea typeface="+mj-ea"/>
                <a:cs typeface="+mj-cs"/>
              </a:rPr>
              <a:t>Proposed Synergistic Mechanisms of TZP and LEKT in MASLD</a:t>
            </a:r>
            <a:endParaRPr lang="it-IT" sz="2400" dirty="0"/>
          </a:p>
        </p:txBody>
      </p:sp>
    </p:spTree>
    <p:extLst>
      <p:ext uri="{BB962C8B-B14F-4D97-AF65-F5344CB8AC3E}">
        <p14:creationId xmlns:p14="http://schemas.microsoft.com/office/powerpoint/2010/main" val="2605003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6570E-B957-CBFE-1CC4-FFC81B7FAC7A}"/>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5DF7BD9A-0659-4E24-DAAC-D7F75C440A7F}"/>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descr="Immagine che contiene testo, schermata, numero, Parallelo&#10;&#10;Il contenuto generato dall'IA potrebbe non essere corretto.">
            <a:extLst>
              <a:ext uri="{FF2B5EF4-FFF2-40B4-BE49-F238E27FC236}">
                <a16:creationId xmlns:a16="http://schemas.microsoft.com/office/drawing/2014/main" id="{8699094A-6F37-8FBF-13B9-B82027646053}"/>
              </a:ext>
            </a:extLst>
          </p:cNvPr>
          <p:cNvPicPr>
            <a:picLocks noChangeAspect="1"/>
          </p:cNvPicPr>
          <p:nvPr/>
        </p:nvPicPr>
        <p:blipFill>
          <a:blip r:embed="rId2"/>
          <a:srcRect l="1532" t="1639" r="1518"/>
          <a:stretch>
            <a:fillRect/>
          </a:stretch>
        </p:blipFill>
        <p:spPr>
          <a:xfrm>
            <a:off x="5882656" y="1339378"/>
            <a:ext cx="6149630" cy="5518622"/>
          </a:xfrm>
          <a:prstGeom prst="rect">
            <a:avLst/>
          </a:prstGeom>
        </p:spPr>
      </p:pic>
      <p:pic>
        <p:nvPicPr>
          <p:cNvPr id="2050" name="Picture 2" descr="Work in Progress | Foto Image">
            <a:extLst>
              <a:ext uri="{FF2B5EF4-FFF2-40B4-BE49-F238E27FC236}">
                <a16:creationId xmlns:a16="http://schemas.microsoft.com/office/drawing/2014/main" id="{2C529D73-7F8D-CE0D-8660-9B8A04CB42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6229" y="0"/>
            <a:ext cx="1123629" cy="1123629"/>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testo, numero, menu, Carattere&#10;&#10;Il contenuto generato dall'IA potrebbe non essere corretto.">
            <a:extLst>
              <a:ext uri="{FF2B5EF4-FFF2-40B4-BE49-F238E27FC236}">
                <a16:creationId xmlns:a16="http://schemas.microsoft.com/office/drawing/2014/main" id="{0B0036FD-2F0B-8E29-5528-76CF2158C489}"/>
              </a:ext>
            </a:extLst>
          </p:cNvPr>
          <p:cNvPicPr>
            <a:picLocks noChangeAspect="1"/>
          </p:cNvPicPr>
          <p:nvPr/>
        </p:nvPicPr>
        <p:blipFill>
          <a:blip r:embed="rId4"/>
          <a:stretch>
            <a:fillRect/>
          </a:stretch>
        </p:blipFill>
        <p:spPr>
          <a:xfrm>
            <a:off x="99329" y="2089553"/>
            <a:ext cx="5191850" cy="3639058"/>
          </a:xfrm>
          <a:prstGeom prst="rect">
            <a:avLst/>
          </a:prstGeom>
        </p:spPr>
      </p:pic>
      <p:sp>
        <p:nvSpPr>
          <p:cNvPr id="7" name="CasellaDiTesto 6">
            <a:extLst>
              <a:ext uri="{FF2B5EF4-FFF2-40B4-BE49-F238E27FC236}">
                <a16:creationId xmlns:a16="http://schemas.microsoft.com/office/drawing/2014/main" id="{9666C3DE-5A1E-6CC6-CBE4-6869D9D830C4}"/>
              </a:ext>
            </a:extLst>
          </p:cNvPr>
          <p:cNvSpPr txBox="1"/>
          <p:nvPr/>
        </p:nvSpPr>
        <p:spPr>
          <a:xfrm>
            <a:off x="127023" y="5885847"/>
            <a:ext cx="5628611" cy="646331"/>
          </a:xfrm>
          <a:prstGeom prst="rect">
            <a:avLst/>
          </a:prstGeom>
          <a:solidFill>
            <a:schemeClr val="accent3">
              <a:lumMod val="20000"/>
              <a:lumOff val="80000"/>
            </a:schemeClr>
          </a:solidFill>
        </p:spPr>
        <p:txBody>
          <a:bodyPr wrap="square">
            <a:spAutoFit/>
          </a:bodyPr>
          <a:lstStyle/>
          <a:p>
            <a:pPr algn="just"/>
            <a:r>
              <a:rPr lang="en-US" sz="1200" b="1" dirty="0">
                <a:solidFill>
                  <a:srgbClr val="002060"/>
                </a:solidFill>
                <a:effectLst/>
                <a:latin typeface="Palatino Linotype" panose="02040502050505030304" pitchFamily="18" charset="0"/>
                <a:ea typeface="SimSun" panose="02010600030101010101" pitchFamily="2" charset="-122"/>
                <a:cs typeface="Times New Roman" panose="02020603050405020304" pitchFamily="18" charset="0"/>
              </a:rPr>
              <a:t>This secondary analysis aimed to determine whether the preservation of FFM, during TZP-induced weight loss is associated with more favorable glycemic outcomes, independent of total weight loss magnitude</a:t>
            </a:r>
            <a:endParaRPr lang="it-IT" sz="1200" b="1" dirty="0">
              <a:solidFill>
                <a:srgbClr val="002060"/>
              </a:solidFill>
            </a:endParaRPr>
          </a:p>
        </p:txBody>
      </p:sp>
      <p:sp>
        <p:nvSpPr>
          <p:cNvPr id="10" name="CasellaDiTesto 9">
            <a:extLst>
              <a:ext uri="{FF2B5EF4-FFF2-40B4-BE49-F238E27FC236}">
                <a16:creationId xmlns:a16="http://schemas.microsoft.com/office/drawing/2014/main" id="{9CF78323-E14D-B663-5EC0-8DD72D460796}"/>
              </a:ext>
            </a:extLst>
          </p:cNvPr>
          <p:cNvSpPr txBox="1"/>
          <p:nvPr/>
        </p:nvSpPr>
        <p:spPr>
          <a:xfrm>
            <a:off x="5121891" y="4107179"/>
            <a:ext cx="869111" cy="276999"/>
          </a:xfrm>
          <a:prstGeom prst="rect">
            <a:avLst/>
          </a:prstGeom>
          <a:noFill/>
        </p:spPr>
        <p:txBody>
          <a:bodyPr wrap="square">
            <a:spAutoFit/>
          </a:bodyPr>
          <a:lstStyle/>
          <a:p>
            <a:r>
              <a:rPr lang="it-IT" sz="1200" b="1" dirty="0">
                <a:solidFill>
                  <a:srgbClr val="00B050"/>
                </a:solidFill>
              </a:rPr>
              <a:t>−8.0%</a:t>
            </a:r>
          </a:p>
        </p:txBody>
      </p:sp>
      <p:sp>
        <p:nvSpPr>
          <p:cNvPr id="11" name="CasellaDiTesto 10">
            <a:extLst>
              <a:ext uri="{FF2B5EF4-FFF2-40B4-BE49-F238E27FC236}">
                <a16:creationId xmlns:a16="http://schemas.microsoft.com/office/drawing/2014/main" id="{D9A37D8D-EB98-C7A3-0329-BC13D97CFD87}"/>
              </a:ext>
            </a:extLst>
          </p:cNvPr>
          <p:cNvSpPr txBox="1"/>
          <p:nvPr/>
        </p:nvSpPr>
        <p:spPr>
          <a:xfrm>
            <a:off x="5121890" y="4286374"/>
            <a:ext cx="869111" cy="276999"/>
          </a:xfrm>
          <a:prstGeom prst="rect">
            <a:avLst/>
          </a:prstGeom>
          <a:noFill/>
        </p:spPr>
        <p:txBody>
          <a:bodyPr wrap="square">
            <a:spAutoFit/>
          </a:bodyPr>
          <a:lstStyle/>
          <a:p>
            <a:r>
              <a:rPr lang="it-IT" sz="1200" b="1" dirty="0">
                <a:solidFill>
                  <a:srgbClr val="C00000"/>
                </a:solidFill>
              </a:rPr>
              <a:t>−5.4%</a:t>
            </a:r>
          </a:p>
        </p:txBody>
      </p:sp>
      <p:sp>
        <p:nvSpPr>
          <p:cNvPr id="12" name="CasellaDiTesto 11">
            <a:extLst>
              <a:ext uri="{FF2B5EF4-FFF2-40B4-BE49-F238E27FC236}">
                <a16:creationId xmlns:a16="http://schemas.microsoft.com/office/drawing/2014/main" id="{18230736-F655-9214-AAFF-05422BDAE378}"/>
              </a:ext>
            </a:extLst>
          </p:cNvPr>
          <p:cNvSpPr txBox="1"/>
          <p:nvPr/>
        </p:nvSpPr>
        <p:spPr>
          <a:xfrm>
            <a:off x="5121890" y="4473593"/>
            <a:ext cx="869111" cy="276999"/>
          </a:xfrm>
          <a:prstGeom prst="rect">
            <a:avLst/>
          </a:prstGeom>
          <a:noFill/>
        </p:spPr>
        <p:txBody>
          <a:bodyPr wrap="square">
            <a:spAutoFit/>
          </a:bodyPr>
          <a:lstStyle/>
          <a:p>
            <a:r>
              <a:rPr lang="it-IT" sz="1200" b="1" dirty="0">
                <a:solidFill>
                  <a:srgbClr val="00B050"/>
                </a:solidFill>
              </a:rPr>
              <a:t>−16.5%</a:t>
            </a:r>
          </a:p>
        </p:txBody>
      </p:sp>
      <p:sp>
        <p:nvSpPr>
          <p:cNvPr id="13" name="CasellaDiTesto 12">
            <a:extLst>
              <a:ext uri="{FF2B5EF4-FFF2-40B4-BE49-F238E27FC236}">
                <a16:creationId xmlns:a16="http://schemas.microsoft.com/office/drawing/2014/main" id="{6088A26F-92EF-8D81-366B-D7631998CDE3}"/>
              </a:ext>
            </a:extLst>
          </p:cNvPr>
          <p:cNvSpPr txBox="1"/>
          <p:nvPr/>
        </p:nvSpPr>
        <p:spPr>
          <a:xfrm>
            <a:off x="5121890" y="4663207"/>
            <a:ext cx="869111" cy="276999"/>
          </a:xfrm>
          <a:prstGeom prst="rect">
            <a:avLst/>
          </a:prstGeom>
          <a:noFill/>
        </p:spPr>
        <p:txBody>
          <a:bodyPr wrap="square">
            <a:spAutoFit/>
          </a:bodyPr>
          <a:lstStyle/>
          <a:p>
            <a:r>
              <a:rPr lang="it-IT" sz="1200" b="1" dirty="0">
                <a:solidFill>
                  <a:srgbClr val="C00000"/>
                </a:solidFill>
              </a:rPr>
              <a:t>−6.5%</a:t>
            </a:r>
          </a:p>
        </p:txBody>
      </p:sp>
      <p:sp>
        <p:nvSpPr>
          <p:cNvPr id="16" name="CasellaDiTesto 15">
            <a:extLst>
              <a:ext uri="{FF2B5EF4-FFF2-40B4-BE49-F238E27FC236}">
                <a16:creationId xmlns:a16="http://schemas.microsoft.com/office/drawing/2014/main" id="{2A8B0355-3B4A-E894-DB70-59F21EF6CF45}"/>
              </a:ext>
            </a:extLst>
          </p:cNvPr>
          <p:cNvSpPr txBox="1"/>
          <p:nvPr/>
        </p:nvSpPr>
        <p:spPr>
          <a:xfrm>
            <a:off x="5121889" y="4818340"/>
            <a:ext cx="869111" cy="276999"/>
          </a:xfrm>
          <a:prstGeom prst="rect">
            <a:avLst/>
          </a:prstGeom>
          <a:noFill/>
        </p:spPr>
        <p:txBody>
          <a:bodyPr wrap="square">
            <a:spAutoFit/>
          </a:bodyPr>
          <a:lstStyle/>
          <a:p>
            <a:r>
              <a:rPr lang="it-IT" sz="1200" b="1" dirty="0">
                <a:solidFill>
                  <a:srgbClr val="00B050"/>
                </a:solidFill>
              </a:rPr>
              <a:t>−23.5%</a:t>
            </a:r>
          </a:p>
        </p:txBody>
      </p:sp>
      <p:sp>
        <p:nvSpPr>
          <p:cNvPr id="17" name="CasellaDiTesto 16">
            <a:extLst>
              <a:ext uri="{FF2B5EF4-FFF2-40B4-BE49-F238E27FC236}">
                <a16:creationId xmlns:a16="http://schemas.microsoft.com/office/drawing/2014/main" id="{2E36F276-F517-D200-E203-04A77F9F3CE1}"/>
              </a:ext>
            </a:extLst>
          </p:cNvPr>
          <p:cNvSpPr txBox="1"/>
          <p:nvPr/>
        </p:nvSpPr>
        <p:spPr>
          <a:xfrm>
            <a:off x="5121888" y="4997535"/>
            <a:ext cx="869111" cy="276999"/>
          </a:xfrm>
          <a:prstGeom prst="rect">
            <a:avLst/>
          </a:prstGeom>
          <a:noFill/>
        </p:spPr>
        <p:txBody>
          <a:bodyPr wrap="square">
            <a:spAutoFit/>
          </a:bodyPr>
          <a:lstStyle/>
          <a:p>
            <a:r>
              <a:rPr lang="it-IT" sz="1200" b="1" dirty="0">
                <a:solidFill>
                  <a:srgbClr val="C00000"/>
                </a:solidFill>
              </a:rPr>
              <a:t>−11.4%</a:t>
            </a:r>
          </a:p>
        </p:txBody>
      </p:sp>
      <p:sp>
        <p:nvSpPr>
          <p:cNvPr id="18" name="CasellaDiTesto 17">
            <a:extLst>
              <a:ext uri="{FF2B5EF4-FFF2-40B4-BE49-F238E27FC236}">
                <a16:creationId xmlns:a16="http://schemas.microsoft.com/office/drawing/2014/main" id="{5D056324-E71E-984C-98F1-A20A792E01A7}"/>
              </a:ext>
            </a:extLst>
          </p:cNvPr>
          <p:cNvSpPr txBox="1"/>
          <p:nvPr/>
        </p:nvSpPr>
        <p:spPr>
          <a:xfrm>
            <a:off x="5121888" y="5183507"/>
            <a:ext cx="869111" cy="276999"/>
          </a:xfrm>
          <a:prstGeom prst="rect">
            <a:avLst/>
          </a:prstGeom>
          <a:noFill/>
        </p:spPr>
        <p:txBody>
          <a:bodyPr wrap="square">
            <a:spAutoFit/>
          </a:bodyPr>
          <a:lstStyle/>
          <a:p>
            <a:r>
              <a:rPr lang="it-IT" sz="1200" b="1" dirty="0">
                <a:solidFill>
                  <a:srgbClr val="00B050"/>
                </a:solidFill>
              </a:rPr>
              <a:t>−21.3%</a:t>
            </a:r>
          </a:p>
        </p:txBody>
      </p:sp>
      <p:sp>
        <p:nvSpPr>
          <p:cNvPr id="19" name="CasellaDiTesto 18">
            <a:extLst>
              <a:ext uri="{FF2B5EF4-FFF2-40B4-BE49-F238E27FC236}">
                <a16:creationId xmlns:a16="http://schemas.microsoft.com/office/drawing/2014/main" id="{A081BB0F-4BF2-C574-5D23-C31139DAEE1B}"/>
              </a:ext>
            </a:extLst>
          </p:cNvPr>
          <p:cNvSpPr txBox="1"/>
          <p:nvPr/>
        </p:nvSpPr>
        <p:spPr>
          <a:xfrm>
            <a:off x="5121887" y="5390679"/>
            <a:ext cx="869111" cy="276999"/>
          </a:xfrm>
          <a:prstGeom prst="rect">
            <a:avLst/>
          </a:prstGeom>
          <a:noFill/>
        </p:spPr>
        <p:txBody>
          <a:bodyPr wrap="square">
            <a:spAutoFit/>
          </a:bodyPr>
          <a:lstStyle/>
          <a:p>
            <a:r>
              <a:rPr lang="it-IT" sz="1200" b="1" dirty="0">
                <a:solidFill>
                  <a:srgbClr val="C00000"/>
                </a:solidFill>
              </a:rPr>
              <a:t>−7.0%</a:t>
            </a:r>
          </a:p>
        </p:txBody>
      </p:sp>
      <p:sp>
        <p:nvSpPr>
          <p:cNvPr id="22" name="CasellaDiTesto 21">
            <a:extLst>
              <a:ext uri="{FF2B5EF4-FFF2-40B4-BE49-F238E27FC236}">
                <a16:creationId xmlns:a16="http://schemas.microsoft.com/office/drawing/2014/main" id="{AD6DA31D-102F-A99B-E4AF-79C446064D83}"/>
              </a:ext>
            </a:extLst>
          </p:cNvPr>
          <p:cNvSpPr txBox="1"/>
          <p:nvPr/>
        </p:nvSpPr>
        <p:spPr>
          <a:xfrm>
            <a:off x="5121887" y="3030851"/>
            <a:ext cx="869111" cy="276999"/>
          </a:xfrm>
          <a:prstGeom prst="rect">
            <a:avLst/>
          </a:prstGeom>
          <a:noFill/>
        </p:spPr>
        <p:txBody>
          <a:bodyPr wrap="square">
            <a:spAutoFit/>
          </a:bodyPr>
          <a:lstStyle/>
          <a:p>
            <a:r>
              <a:rPr lang="it-IT" sz="1200" b="1" dirty="0">
                <a:solidFill>
                  <a:srgbClr val="00B050"/>
                </a:solidFill>
              </a:rPr>
              <a:t>−10.2%</a:t>
            </a:r>
          </a:p>
        </p:txBody>
      </p:sp>
      <p:sp>
        <p:nvSpPr>
          <p:cNvPr id="23" name="CasellaDiTesto 22">
            <a:extLst>
              <a:ext uri="{FF2B5EF4-FFF2-40B4-BE49-F238E27FC236}">
                <a16:creationId xmlns:a16="http://schemas.microsoft.com/office/drawing/2014/main" id="{110DE301-CE3D-C312-00F4-AA50E503C9D5}"/>
              </a:ext>
            </a:extLst>
          </p:cNvPr>
          <p:cNvSpPr txBox="1"/>
          <p:nvPr/>
        </p:nvSpPr>
        <p:spPr>
          <a:xfrm>
            <a:off x="5121887" y="3220465"/>
            <a:ext cx="869111" cy="276999"/>
          </a:xfrm>
          <a:prstGeom prst="rect">
            <a:avLst/>
          </a:prstGeom>
          <a:noFill/>
        </p:spPr>
        <p:txBody>
          <a:bodyPr wrap="square">
            <a:spAutoFit/>
          </a:bodyPr>
          <a:lstStyle/>
          <a:p>
            <a:r>
              <a:rPr lang="it-IT" sz="1200" b="1" dirty="0">
                <a:solidFill>
                  <a:srgbClr val="C00000"/>
                </a:solidFill>
              </a:rPr>
              <a:t>−9.8%</a:t>
            </a:r>
          </a:p>
        </p:txBody>
      </p:sp>
      <p:sp>
        <p:nvSpPr>
          <p:cNvPr id="24" name="CasellaDiTesto 23">
            <a:extLst>
              <a:ext uri="{FF2B5EF4-FFF2-40B4-BE49-F238E27FC236}">
                <a16:creationId xmlns:a16="http://schemas.microsoft.com/office/drawing/2014/main" id="{6DF9FBA3-67B0-C7F8-FDEB-DB6E731D46FE}"/>
              </a:ext>
            </a:extLst>
          </p:cNvPr>
          <p:cNvSpPr txBox="1"/>
          <p:nvPr/>
        </p:nvSpPr>
        <p:spPr>
          <a:xfrm>
            <a:off x="5121886" y="3375598"/>
            <a:ext cx="869111" cy="276999"/>
          </a:xfrm>
          <a:prstGeom prst="rect">
            <a:avLst/>
          </a:prstGeom>
          <a:noFill/>
        </p:spPr>
        <p:txBody>
          <a:bodyPr wrap="square">
            <a:spAutoFit/>
          </a:bodyPr>
          <a:lstStyle/>
          <a:p>
            <a:r>
              <a:rPr lang="it-IT" sz="1200" b="1" dirty="0">
                <a:solidFill>
                  <a:srgbClr val="00B050"/>
                </a:solidFill>
              </a:rPr>
              <a:t>−13.4%</a:t>
            </a:r>
          </a:p>
        </p:txBody>
      </p:sp>
      <p:sp>
        <p:nvSpPr>
          <p:cNvPr id="25" name="CasellaDiTesto 24">
            <a:extLst>
              <a:ext uri="{FF2B5EF4-FFF2-40B4-BE49-F238E27FC236}">
                <a16:creationId xmlns:a16="http://schemas.microsoft.com/office/drawing/2014/main" id="{A384110D-0220-A227-C722-B0FF66562DF4}"/>
              </a:ext>
            </a:extLst>
          </p:cNvPr>
          <p:cNvSpPr txBox="1"/>
          <p:nvPr/>
        </p:nvSpPr>
        <p:spPr>
          <a:xfrm>
            <a:off x="5121885" y="3554793"/>
            <a:ext cx="869111" cy="276999"/>
          </a:xfrm>
          <a:prstGeom prst="rect">
            <a:avLst/>
          </a:prstGeom>
          <a:noFill/>
        </p:spPr>
        <p:txBody>
          <a:bodyPr wrap="square">
            <a:spAutoFit/>
          </a:bodyPr>
          <a:lstStyle/>
          <a:p>
            <a:r>
              <a:rPr lang="it-IT" sz="1200" b="1" dirty="0">
                <a:solidFill>
                  <a:srgbClr val="C00000"/>
                </a:solidFill>
              </a:rPr>
              <a:t>−10.0%</a:t>
            </a:r>
          </a:p>
        </p:txBody>
      </p:sp>
      <p:sp>
        <p:nvSpPr>
          <p:cNvPr id="26" name="CasellaDiTesto 25">
            <a:extLst>
              <a:ext uri="{FF2B5EF4-FFF2-40B4-BE49-F238E27FC236}">
                <a16:creationId xmlns:a16="http://schemas.microsoft.com/office/drawing/2014/main" id="{29DE81BF-B492-8EE7-F2CA-F93E0FDCB75B}"/>
              </a:ext>
            </a:extLst>
          </p:cNvPr>
          <p:cNvSpPr txBox="1"/>
          <p:nvPr/>
        </p:nvSpPr>
        <p:spPr>
          <a:xfrm>
            <a:off x="5121885" y="3740765"/>
            <a:ext cx="869111" cy="276999"/>
          </a:xfrm>
          <a:prstGeom prst="rect">
            <a:avLst/>
          </a:prstGeom>
          <a:noFill/>
        </p:spPr>
        <p:txBody>
          <a:bodyPr wrap="square">
            <a:spAutoFit/>
          </a:bodyPr>
          <a:lstStyle/>
          <a:p>
            <a:r>
              <a:rPr lang="it-IT" sz="1200" b="1" dirty="0">
                <a:solidFill>
                  <a:srgbClr val="00B050"/>
                </a:solidFill>
              </a:rPr>
              <a:t>−0.5%</a:t>
            </a:r>
          </a:p>
        </p:txBody>
      </p:sp>
      <p:sp>
        <p:nvSpPr>
          <p:cNvPr id="27" name="CasellaDiTesto 26">
            <a:extLst>
              <a:ext uri="{FF2B5EF4-FFF2-40B4-BE49-F238E27FC236}">
                <a16:creationId xmlns:a16="http://schemas.microsoft.com/office/drawing/2014/main" id="{92F79500-5C22-D009-F8F0-8D2A686D6CEE}"/>
              </a:ext>
            </a:extLst>
          </p:cNvPr>
          <p:cNvSpPr txBox="1"/>
          <p:nvPr/>
        </p:nvSpPr>
        <p:spPr>
          <a:xfrm>
            <a:off x="5152362" y="3929705"/>
            <a:ext cx="869111" cy="276999"/>
          </a:xfrm>
          <a:prstGeom prst="rect">
            <a:avLst/>
          </a:prstGeom>
          <a:noFill/>
        </p:spPr>
        <p:txBody>
          <a:bodyPr wrap="square">
            <a:spAutoFit/>
          </a:bodyPr>
          <a:lstStyle/>
          <a:p>
            <a:r>
              <a:rPr lang="it-IT" sz="1200" b="1" dirty="0">
                <a:solidFill>
                  <a:srgbClr val="C00000"/>
                </a:solidFill>
              </a:rPr>
              <a:t>−4.4%</a:t>
            </a:r>
          </a:p>
        </p:txBody>
      </p:sp>
      <p:grpSp>
        <p:nvGrpSpPr>
          <p:cNvPr id="8" name="Gruppo 7">
            <a:extLst>
              <a:ext uri="{FF2B5EF4-FFF2-40B4-BE49-F238E27FC236}">
                <a16:creationId xmlns:a16="http://schemas.microsoft.com/office/drawing/2014/main" id="{BE8E5DE4-C5FD-B9E1-8423-D63A8047697A}"/>
              </a:ext>
            </a:extLst>
          </p:cNvPr>
          <p:cNvGrpSpPr/>
          <p:nvPr/>
        </p:nvGrpSpPr>
        <p:grpSpPr>
          <a:xfrm>
            <a:off x="159714" y="52157"/>
            <a:ext cx="5351564" cy="2082996"/>
            <a:chOff x="159714" y="52157"/>
            <a:chExt cx="5351564" cy="2082996"/>
          </a:xfrm>
        </p:grpSpPr>
        <p:pic>
          <p:nvPicPr>
            <p:cNvPr id="3" name="Immagine 2" descr="Immagine che contiene testo, schermata, Carattere&#10;&#10;Il contenuto generato dall'IA potrebbe non essere corretto.">
              <a:extLst>
                <a:ext uri="{FF2B5EF4-FFF2-40B4-BE49-F238E27FC236}">
                  <a16:creationId xmlns:a16="http://schemas.microsoft.com/office/drawing/2014/main" id="{F68DFBED-31A7-3D4E-40DA-4EF9EC53049E}"/>
                </a:ext>
              </a:extLst>
            </p:cNvPr>
            <p:cNvPicPr>
              <a:picLocks noChangeAspect="1"/>
            </p:cNvPicPr>
            <p:nvPr/>
          </p:nvPicPr>
          <p:blipFill>
            <a:blip r:embed="rId5"/>
            <a:stretch>
              <a:fillRect/>
            </a:stretch>
          </p:blipFill>
          <p:spPr>
            <a:xfrm>
              <a:off x="159714" y="52157"/>
              <a:ext cx="5191850" cy="2082996"/>
            </a:xfrm>
            <a:prstGeom prst="rect">
              <a:avLst/>
            </a:prstGeom>
          </p:spPr>
        </p:pic>
        <p:sp>
          <p:nvSpPr>
            <p:cNvPr id="5" name="Rettangolo 4">
              <a:extLst>
                <a:ext uri="{FF2B5EF4-FFF2-40B4-BE49-F238E27FC236}">
                  <a16:creationId xmlns:a16="http://schemas.microsoft.com/office/drawing/2014/main" id="{56B000F2-086F-10D8-D326-C3B1AB69C5C3}"/>
                </a:ext>
              </a:extLst>
            </p:cNvPr>
            <p:cNvSpPr/>
            <p:nvPr/>
          </p:nvSpPr>
          <p:spPr>
            <a:xfrm>
              <a:off x="4770408" y="52157"/>
              <a:ext cx="740870" cy="504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417518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69E68-CD32-3FFA-9EE2-1E60FA35D19F}"/>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7848CF09-3226-DB70-60C3-4F375295078E}"/>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Poiché il muscolo scheletrico rappresenta il principale sito di captazione del glucosio mediata dall’insulina, il suo mantenimento è atteso supportare la captazione periferica del glucosio e la flessibilità metabolica.</a:t>
            </a:r>
          </a:p>
        </p:txBody>
      </p:sp>
      <p:sp>
        <p:nvSpPr>
          <p:cNvPr id="14" name="CasellaDiTesto 13">
            <a:extLst>
              <a:ext uri="{FF2B5EF4-FFF2-40B4-BE49-F238E27FC236}">
                <a16:creationId xmlns:a16="http://schemas.microsoft.com/office/drawing/2014/main" id="{972F756B-1535-BCC1-5A39-EAA1C7722D76}"/>
              </a:ext>
            </a:extLst>
          </p:cNvPr>
          <p:cNvSpPr txBox="1"/>
          <p:nvPr/>
        </p:nvSpPr>
        <p:spPr>
          <a:xfrm>
            <a:off x="0" y="208602"/>
            <a:ext cx="6094562"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SURMOUNT 1 STUDY</a:t>
            </a:r>
            <a:endParaRPr lang="it-IT" sz="2400" dirty="0"/>
          </a:p>
        </p:txBody>
      </p:sp>
      <p:pic>
        <p:nvPicPr>
          <p:cNvPr id="3" name="Immagine 2" descr="Immagine che contiene testo, schermata, Carattere, design&#10;&#10;Il contenuto generato dall'IA potrebbe non essere corretto.">
            <a:extLst>
              <a:ext uri="{FF2B5EF4-FFF2-40B4-BE49-F238E27FC236}">
                <a16:creationId xmlns:a16="http://schemas.microsoft.com/office/drawing/2014/main" id="{B408F738-A4B4-F8B3-22E5-6502E0E87F51}"/>
              </a:ext>
            </a:extLst>
          </p:cNvPr>
          <p:cNvPicPr>
            <a:picLocks noChangeAspect="1"/>
          </p:cNvPicPr>
          <p:nvPr/>
        </p:nvPicPr>
        <p:blipFill>
          <a:blip r:embed="rId2"/>
          <a:srcRect l="2011" t="1384" r="1468"/>
          <a:stretch>
            <a:fillRect/>
          </a:stretch>
        </p:blipFill>
        <p:spPr>
          <a:xfrm>
            <a:off x="191637" y="-4665"/>
            <a:ext cx="7159925" cy="6763109"/>
          </a:xfrm>
          <a:prstGeom prst="rect">
            <a:avLst/>
          </a:prstGeom>
        </p:spPr>
      </p:pic>
      <p:pic>
        <p:nvPicPr>
          <p:cNvPr id="13" name="Immagine 12">
            <a:extLst>
              <a:ext uri="{FF2B5EF4-FFF2-40B4-BE49-F238E27FC236}">
                <a16:creationId xmlns:a16="http://schemas.microsoft.com/office/drawing/2014/main" id="{38A499C2-21A2-0B72-AA00-A19AA69B9105}"/>
              </a:ext>
            </a:extLst>
          </p:cNvPr>
          <p:cNvPicPr>
            <a:picLocks noChangeAspect="1"/>
          </p:cNvPicPr>
          <p:nvPr/>
        </p:nvPicPr>
        <p:blipFill>
          <a:blip r:embed="rId3"/>
          <a:stretch>
            <a:fillRect/>
          </a:stretch>
        </p:blipFill>
        <p:spPr>
          <a:xfrm>
            <a:off x="6007926" y="2995552"/>
            <a:ext cx="6094562" cy="866896"/>
          </a:xfrm>
          <a:prstGeom prst="rect">
            <a:avLst/>
          </a:prstGeom>
        </p:spPr>
      </p:pic>
    </p:spTree>
    <p:extLst>
      <p:ext uri="{BB962C8B-B14F-4D97-AF65-F5344CB8AC3E}">
        <p14:creationId xmlns:p14="http://schemas.microsoft.com/office/powerpoint/2010/main" val="102469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D977174-B401-A55C-BFA1-8FC94C5C44F1}"/>
              </a:ext>
            </a:extLst>
          </p:cNvPr>
          <p:cNvPicPr>
            <a:picLocks noChangeAspect="1"/>
          </p:cNvPicPr>
          <p:nvPr/>
        </p:nvPicPr>
        <p:blipFill>
          <a:blip r:embed="rId2" cstate="print">
            <a:extLst>
              <a:ext uri="{28A0092B-C50C-407E-A947-70E740481C1C}">
                <a14:useLocalDpi xmlns:a14="http://schemas.microsoft.com/office/drawing/2010/main" val="0"/>
              </a:ext>
            </a:extLst>
          </a:blip>
          <a:srcRect l="48381"/>
          <a:stretch>
            <a:fillRect/>
          </a:stretch>
        </p:blipFill>
        <p:spPr>
          <a:xfrm>
            <a:off x="0" y="0"/>
            <a:ext cx="4991977" cy="6858000"/>
          </a:xfrm>
          <a:prstGeom prst="rect">
            <a:avLst/>
          </a:prstGeom>
        </p:spPr>
      </p:pic>
      <p:sp>
        <p:nvSpPr>
          <p:cNvPr id="7" name="CasellaDiTesto 6">
            <a:extLst>
              <a:ext uri="{FF2B5EF4-FFF2-40B4-BE49-F238E27FC236}">
                <a16:creationId xmlns:a16="http://schemas.microsoft.com/office/drawing/2014/main" id="{3674C24F-F346-D07C-339C-1E38FD593B41}"/>
              </a:ext>
            </a:extLst>
          </p:cNvPr>
          <p:cNvSpPr txBox="1"/>
          <p:nvPr/>
        </p:nvSpPr>
        <p:spPr>
          <a:xfrm>
            <a:off x="3939943" y="2129281"/>
            <a:ext cx="7397496" cy="2723823"/>
          </a:xfrm>
          <a:prstGeom prst="rect">
            <a:avLst/>
          </a:prstGeom>
          <a:noFill/>
        </p:spPr>
        <p:txBody>
          <a:bodyPr wrap="square">
            <a:spAutoFit/>
          </a:bodyPr>
          <a:lstStyle/>
          <a:p>
            <a:pPr marL="1656080">
              <a:lnSpc>
                <a:spcPct val="95000"/>
              </a:lnSpc>
            </a:pPr>
            <a:r>
              <a:rPr lang="en-US" b="1" dirty="0">
                <a:solidFill>
                  <a:srgbClr val="C00000"/>
                </a:solidFill>
                <a:latin typeface="Palatino Linotype" panose="02040502050505030304" pitchFamily="18" charset="0"/>
                <a:ea typeface="Times New Roman" panose="02020603050405020304" pitchFamily="18" charset="0"/>
                <a:cs typeface="Times New Roman" panose="02020603050405020304" pitchFamily="18" charset="0"/>
              </a:rPr>
              <a:t>CONCLUSIONS:</a:t>
            </a:r>
          </a:p>
          <a:p>
            <a:pPr marL="1941830" indent="-285750" algn="just">
              <a:lnSpc>
                <a:spcPct val="95000"/>
              </a:lnSpc>
              <a:buFont typeface="Wingdings" panose="05000000000000000000" pitchFamily="2" charset="2"/>
              <a:buChar char="Ø"/>
            </a:pPr>
            <a:r>
              <a:rPr lang="en-US" dirty="0">
                <a:solidFill>
                  <a:srgbClr val="002060"/>
                </a:solidFill>
                <a:latin typeface="Palatino Linotype" panose="02040502050505030304" pitchFamily="18" charset="0"/>
              </a:rPr>
              <a:t>Patients who lost more than 10% of their highest preoperative weight were more likely to experience postoperative complications</a:t>
            </a:r>
          </a:p>
          <a:p>
            <a:pPr marL="1941830" indent="-285750" algn="just">
              <a:lnSpc>
                <a:spcPct val="95000"/>
              </a:lnSpc>
              <a:buFont typeface="Wingdings" panose="05000000000000000000" pitchFamily="2" charset="2"/>
              <a:buChar char="Ø"/>
            </a:pPr>
            <a:r>
              <a:rPr lang="en-US" sz="1800" dirty="0">
                <a:solidFill>
                  <a:srgbClr val="002060"/>
                </a:solidFill>
                <a:effectLst/>
                <a:latin typeface="Palatino Linotype" panose="02040502050505030304" pitchFamily="18" charset="0"/>
                <a:ea typeface="Times New Roman" panose="02020603050405020304" pitchFamily="18" charset="0"/>
                <a:cs typeface="Times New Roman" panose="02020603050405020304" pitchFamily="18" charset="0"/>
              </a:rPr>
              <a:t>TZP+LEKT seems to be superior to TZP+LCD in promoting FM reduction while preserving FFM, MS, and RMR</a:t>
            </a:r>
            <a:r>
              <a:rPr lang="en-US" sz="1800" b="1" dirty="0">
                <a:solidFill>
                  <a:srgbClr val="00206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a:solidFill>
                  <a:srgbClr val="002060"/>
                </a:solidFill>
                <a:effectLst/>
                <a:latin typeface="Palatino Linotype" panose="02040502050505030304" pitchFamily="18" charset="0"/>
                <a:ea typeface="Times New Roman" panose="02020603050405020304" pitchFamily="18" charset="0"/>
                <a:cs typeface="Times New Roman" panose="02020603050405020304" pitchFamily="18" charset="0"/>
              </a:rPr>
              <a:t>in patients with obesity, and in promoting CAP and LSM reduction in patients with MASLD, and in enhanced glycemic outcomes, indipendently of weight loss magnitude</a:t>
            </a:r>
          </a:p>
        </p:txBody>
      </p:sp>
    </p:spTree>
    <p:extLst>
      <p:ext uri="{BB962C8B-B14F-4D97-AF65-F5344CB8AC3E}">
        <p14:creationId xmlns:p14="http://schemas.microsoft.com/office/powerpoint/2010/main" val="1745545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4E206-E45C-AFBD-CB8F-3CDEA8BEFEE5}"/>
            </a:ext>
          </a:extLst>
        </p:cNvPr>
        <p:cNvGrpSpPr/>
        <p:nvPr/>
      </p:nvGrpSpPr>
      <p:grpSpPr>
        <a:xfrm>
          <a:off x="0" y="0"/>
          <a:ext cx="0" cy="0"/>
          <a:chOff x="0" y="0"/>
          <a:chExt cx="0" cy="0"/>
        </a:xfrm>
      </p:grpSpPr>
      <p:grpSp>
        <p:nvGrpSpPr>
          <p:cNvPr id="8" name="Gruppo 7">
            <a:extLst>
              <a:ext uri="{FF2B5EF4-FFF2-40B4-BE49-F238E27FC236}">
                <a16:creationId xmlns:a16="http://schemas.microsoft.com/office/drawing/2014/main" id="{9DBE963F-CB9A-BF0B-2430-327A686812E3}"/>
              </a:ext>
            </a:extLst>
          </p:cNvPr>
          <p:cNvGrpSpPr/>
          <p:nvPr/>
        </p:nvGrpSpPr>
        <p:grpSpPr>
          <a:xfrm>
            <a:off x="0" y="0"/>
            <a:ext cx="12192000" cy="6858000"/>
            <a:chOff x="0" y="0"/>
            <a:chExt cx="12192000" cy="6858000"/>
          </a:xfrm>
        </p:grpSpPr>
        <p:sp>
          <p:nvSpPr>
            <p:cNvPr id="4" name="Rettangolo 3">
              <a:extLst>
                <a:ext uri="{FF2B5EF4-FFF2-40B4-BE49-F238E27FC236}">
                  <a16:creationId xmlns:a16="http://schemas.microsoft.com/office/drawing/2014/main" id="{03A93BF9-C28A-ADA9-1D42-2E199EDE8A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0604130D-1418-F465-8676-A23AF5F7EF20}"/>
                </a:ext>
              </a:extLst>
            </p:cNvPr>
            <p:cNvSpPr txBox="1"/>
            <p:nvPr/>
          </p:nvSpPr>
          <p:spPr>
            <a:xfrm>
              <a:off x="2324400" y="260712"/>
              <a:ext cx="6094562"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SURMOUNT 1 STUDY</a:t>
              </a:r>
              <a:endParaRPr lang="it-IT" sz="2400" dirty="0"/>
            </a:p>
          </p:txBody>
        </p:sp>
        <p:pic>
          <p:nvPicPr>
            <p:cNvPr id="3" name="Immagine 2" descr="Immagine che contiene testo, schermata, Carattere, documento&#10;&#10;Il contenuto generato dall'IA potrebbe non essere corretto.">
              <a:extLst>
                <a:ext uri="{FF2B5EF4-FFF2-40B4-BE49-F238E27FC236}">
                  <a16:creationId xmlns:a16="http://schemas.microsoft.com/office/drawing/2014/main" id="{22912607-2AE4-6AE1-EF47-DC33EF342545}"/>
                </a:ext>
              </a:extLst>
            </p:cNvPr>
            <p:cNvPicPr>
              <a:picLocks noChangeAspect="1"/>
            </p:cNvPicPr>
            <p:nvPr/>
          </p:nvPicPr>
          <p:blipFill>
            <a:blip r:embed="rId2"/>
            <a:stretch>
              <a:fillRect/>
            </a:stretch>
          </p:blipFill>
          <p:spPr>
            <a:xfrm>
              <a:off x="131361" y="113920"/>
              <a:ext cx="6782747" cy="4163006"/>
            </a:xfrm>
            <a:prstGeom prst="rect">
              <a:avLst/>
            </a:prstGeom>
          </p:spPr>
        </p:pic>
        <p:sp>
          <p:nvSpPr>
            <p:cNvPr id="5" name="Rectangle 1">
              <a:extLst>
                <a:ext uri="{FF2B5EF4-FFF2-40B4-BE49-F238E27FC236}">
                  <a16:creationId xmlns:a16="http://schemas.microsoft.com/office/drawing/2014/main" id="{2C3A99FA-66CE-323A-A46C-8E48A36CA34A}"/>
                </a:ext>
              </a:extLst>
            </p:cNvPr>
            <p:cNvSpPr>
              <a:spLocks noChangeArrowheads="1"/>
            </p:cNvSpPr>
            <p:nvPr/>
          </p:nvSpPr>
          <p:spPr bwMode="auto">
            <a:xfrm>
              <a:off x="2812212" y="399211"/>
              <a:ext cx="2161746"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it-IT" altLang="it-IT" sz="1200" b="1" i="0" u="none" strike="noStrike" cap="none" normalizeH="0" baseline="0" dirty="0">
                  <a:ln>
                    <a:noFill/>
                  </a:ln>
                  <a:solidFill>
                    <a:srgbClr val="5B616B"/>
                  </a:solidFill>
                  <a:effectLst/>
                  <a:latin typeface="BlinkMacSystemFont"/>
                </a:rPr>
                <a:t>2025 Nov-Dec;71(11-12):705-714.</a:t>
              </a:r>
              <a:r>
                <a:rPr kumimoji="0" lang="it-IT" altLang="it-IT" sz="800" b="1" i="0" u="none" strike="noStrike" cap="none" normalizeH="0" baseline="0" dirty="0">
                  <a:ln>
                    <a:noFill/>
                  </a:ln>
                  <a:solidFill>
                    <a:schemeClr val="tx1"/>
                  </a:solidFill>
                  <a:effectLst/>
                </a:rPr>
                <a:t> </a:t>
              </a:r>
              <a:endParaRPr kumimoji="0" lang="it-IT" altLang="it-IT" sz="1800" b="1" i="0" u="none" strike="noStrike" cap="none" normalizeH="0" baseline="0" dirty="0">
                <a:ln>
                  <a:noFill/>
                </a:ln>
                <a:solidFill>
                  <a:schemeClr val="tx1"/>
                </a:solidFill>
                <a:effectLst/>
              </a:endParaRPr>
            </a:p>
          </p:txBody>
        </p:sp>
        <p:sp>
          <p:nvSpPr>
            <p:cNvPr id="6" name="Rettangolo 5">
              <a:extLst>
                <a:ext uri="{FF2B5EF4-FFF2-40B4-BE49-F238E27FC236}">
                  <a16:creationId xmlns:a16="http://schemas.microsoft.com/office/drawing/2014/main" id="{E3284ADD-FEFF-F0B7-8FEA-7CEA68E6A49C}"/>
                </a:ext>
              </a:extLst>
            </p:cNvPr>
            <p:cNvSpPr/>
            <p:nvPr/>
          </p:nvSpPr>
          <p:spPr>
            <a:xfrm>
              <a:off x="0" y="1984075"/>
              <a:ext cx="4425351" cy="22928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 name="Gruppo 12">
            <a:extLst>
              <a:ext uri="{FF2B5EF4-FFF2-40B4-BE49-F238E27FC236}">
                <a16:creationId xmlns:a16="http://schemas.microsoft.com/office/drawing/2014/main" id="{ED71AF9C-6212-A678-1917-0366293A2CA5}"/>
              </a:ext>
            </a:extLst>
          </p:cNvPr>
          <p:cNvGrpSpPr/>
          <p:nvPr/>
        </p:nvGrpSpPr>
        <p:grpSpPr>
          <a:xfrm>
            <a:off x="280332" y="722376"/>
            <a:ext cx="6633776" cy="5331824"/>
            <a:chOff x="280332" y="722376"/>
            <a:chExt cx="6633776" cy="5331824"/>
          </a:xfrm>
        </p:grpSpPr>
        <p:pic>
          <p:nvPicPr>
            <p:cNvPr id="11" name="Immagine 10" descr="Immagine che contiene testo, Carattere, schermata, carta&#10;&#10;Il contenuto generato dall'IA potrebbe non essere corretto.">
              <a:extLst>
                <a:ext uri="{FF2B5EF4-FFF2-40B4-BE49-F238E27FC236}">
                  <a16:creationId xmlns:a16="http://schemas.microsoft.com/office/drawing/2014/main" id="{29655F9D-886E-5F7A-3903-7D49981ADEC4}"/>
                </a:ext>
              </a:extLst>
            </p:cNvPr>
            <p:cNvPicPr>
              <a:picLocks noChangeAspect="1"/>
            </p:cNvPicPr>
            <p:nvPr/>
          </p:nvPicPr>
          <p:blipFill>
            <a:blip r:embed="rId3"/>
            <a:stretch>
              <a:fillRect/>
            </a:stretch>
          </p:blipFill>
          <p:spPr>
            <a:xfrm>
              <a:off x="280332" y="1976931"/>
              <a:ext cx="2953162" cy="4077269"/>
            </a:xfrm>
            <a:prstGeom prst="rect">
              <a:avLst/>
            </a:prstGeom>
          </p:spPr>
        </p:pic>
        <p:sp>
          <p:nvSpPr>
            <p:cNvPr id="12" name="Rettangolo 11">
              <a:extLst>
                <a:ext uri="{FF2B5EF4-FFF2-40B4-BE49-F238E27FC236}">
                  <a16:creationId xmlns:a16="http://schemas.microsoft.com/office/drawing/2014/main" id="{E833400B-F1FA-9304-2B92-6FB71864B468}"/>
                </a:ext>
              </a:extLst>
            </p:cNvPr>
            <p:cNvSpPr/>
            <p:nvPr/>
          </p:nvSpPr>
          <p:spPr>
            <a:xfrm>
              <a:off x="4425351" y="722376"/>
              <a:ext cx="2488757" cy="38152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 name="CasellaDiTesto 6">
            <a:extLst>
              <a:ext uri="{FF2B5EF4-FFF2-40B4-BE49-F238E27FC236}">
                <a16:creationId xmlns:a16="http://schemas.microsoft.com/office/drawing/2014/main" id="{637B6BDF-F0FE-9F8D-4587-73CC2B11C494}"/>
              </a:ext>
            </a:extLst>
          </p:cNvPr>
          <p:cNvSpPr txBox="1"/>
          <p:nvPr/>
        </p:nvSpPr>
        <p:spPr>
          <a:xfrm>
            <a:off x="5535074" y="521056"/>
            <a:ext cx="6531106" cy="501676"/>
          </a:xfrm>
          <a:prstGeom prst="rect">
            <a:avLst/>
          </a:prstGeom>
          <a:noFill/>
        </p:spPr>
        <p:txBody>
          <a:bodyPr wrap="square">
            <a:spAutoFit/>
          </a:bodyPr>
          <a:lstStyle/>
          <a:p>
            <a:pPr marL="1656080">
              <a:lnSpc>
                <a:spcPct val="95000"/>
              </a:lnSpc>
            </a:pPr>
            <a:r>
              <a:rPr lang="en-US" sz="2800" b="1" dirty="0">
                <a:solidFill>
                  <a:srgbClr val="002060"/>
                </a:solidFill>
                <a:latin typeface="Palatino Linotype" panose="02040502050505030304" pitchFamily="18" charset="0"/>
                <a:ea typeface="Times New Roman" panose="02020603050405020304" pitchFamily="18" charset="0"/>
                <a:cs typeface="Times New Roman" panose="02020603050405020304" pitchFamily="18" charset="0"/>
              </a:rPr>
              <a:t>TAKE-HOME MESSAGE</a:t>
            </a:r>
          </a:p>
        </p:txBody>
      </p:sp>
      <p:grpSp>
        <p:nvGrpSpPr>
          <p:cNvPr id="10" name="Gruppo 9">
            <a:extLst>
              <a:ext uri="{FF2B5EF4-FFF2-40B4-BE49-F238E27FC236}">
                <a16:creationId xmlns:a16="http://schemas.microsoft.com/office/drawing/2014/main" id="{E4ED7FA8-B6B7-440A-3C9C-8CF9957BAFBA}"/>
              </a:ext>
            </a:extLst>
          </p:cNvPr>
          <p:cNvGrpSpPr/>
          <p:nvPr/>
        </p:nvGrpSpPr>
        <p:grpSpPr>
          <a:xfrm>
            <a:off x="4242434" y="1134415"/>
            <a:ext cx="7823746" cy="5098461"/>
            <a:chOff x="4242434" y="1134415"/>
            <a:chExt cx="7823746" cy="5098461"/>
          </a:xfrm>
        </p:grpSpPr>
        <p:pic>
          <p:nvPicPr>
            <p:cNvPr id="18" name="Immagine 17" descr="Immagine che contiene testo, persona, vestiti, cibo&#10;&#10;Il contenuto generato dall'IA potrebbe non essere corretto.">
              <a:extLst>
                <a:ext uri="{FF2B5EF4-FFF2-40B4-BE49-F238E27FC236}">
                  <a16:creationId xmlns:a16="http://schemas.microsoft.com/office/drawing/2014/main" id="{EF34C2A6-4642-0FC2-03DF-D1D9CB0D7D55}"/>
                </a:ext>
              </a:extLst>
            </p:cNvPr>
            <p:cNvPicPr>
              <a:picLocks noChangeAspect="1"/>
            </p:cNvPicPr>
            <p:nvPr/>
          </p:nvPicPr>
          <p:blipFill>
            <a:blip r:embed="rId4"/>
            <a:stretch>
              <a:fillRect/>
            </a:stretch>
          </p:blipFill>
          <p:spPr>
            <a:xfrm>
              <a:off x="4242434" y="1134415"/>
              <a:ext cx="7669234" cy="5098461"/>
            </a:xfrm>
            <a:prstGeom prst="rect">
              <a:avLst/>
            </a:prstGeom>
          </p:spPr>
        </p:pic>
        <p:pic>
          <p:nvPicPr>
            <p:cNvPr id="9" name="Immagine 8" descr="Immagine che contiene testo, vestiti, uomo, Gruppo di alimenti&#10;&#10;Il contenuto generato dall'IA potrebbe non essere corretto.">
              <a:extLst>
                <a:ext uri="{FF2B5EF4-FFF2-40B4-BE49-F238E27FC236}">
                  <a16:creationId xmlns:a16="http://schemas.microsoft.com/office/drawing/2014/main" id="{2C5F205F-5D37-4430-2703-C7846B41F8A7}"/>
                </a:ext>
              </a:extLst>
            </p:cNvPr>
            <p:cNvPicPr>
              <a:picLocks noChangeAspect="1"/>
            </p:cNvPicPr>
            <p:nvPr/>
          </p:nvPicPr>
          <p:blipFill>
            <a:blip r:embed="rId5"/>
            <a:srcRect l="2859" t="89957" r="4899" b="3239"/>
            <a:stretch>
              <a:fillRect/>
            </a:stretch>
          </p:blipFill>
          <p:spPr>
            <a:xfrm>
              <a:off x="4466307" y="5749535"/>
              <a:ext cx="7599873" cy="386089"/>
            </a:xfrm>
            <a:prstGeom prst="rect">
              <a:avLst/>
            </a:prstGeom>
          </p:spPr>
        </p:pic>
      </p:grpSp>
    </p:spTree>
    <p:extLst>
      <p:ext uri="{BB962C8B-B14F-4D97-AF65-F5344CB8AC3E}">
        <p14:creationId xmlns:p14="http://schemas.microsoft.com/office/powerpoint/2010/main" val="2986792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Elementi grafici&#10;&#10;Il contenuto generato dall'IA potrebbe non essere corretto.">
            <a:extLst>
              <a:ext uri="{FF2B5EF4-FFF2-40B4-BE49-F238E27FC236}">
                <a16:creationId xmlns:a16="http://schemas.microsoft.com/office/drawing/2014/main" id="{8F898CCC-45C0-8ABF-2835-D135CF942781}"/>
              </a:ext>
            </a:extLst>
          </p:cNvPr>
          <p:cNvPicPr>
            <a:picLocks noChangeAspect="1"/>
          </p:cNvPicPr>
          <p:nvPr/>
        </p:nvPicPr>
        <p:blipFill>
          <a:blip r:embed="rId2"/>
          <a:stretch>
            <a:fillRect/>
          </a:stretch>
        </p:blipFill>
        <p:spPr>
          <a:xfrm>
            <a:off x="77638" y="980733"/>
            <a:ext cx="5572903" cy="4896533"/>
          </a:xfrm>
          <a:prstGeom prst="rect">
            <a:avLst/>
          </a:prstGeom>
        </p:spPr>
      </p:pic>
      <p:pic>
        <p:nvPicPr>
          <p:cNvPr id="5" name="Immagine 4" descr="Immagine che contiene testo, schermata, Carattere, bianco e nero&#10;&#10;Il contenuto generato dall'IA potrebbe non essere corretto.">
            <a:extLst>
              <a:ext uri="{FF2B5EF4-FFF2-40B4-BE49-F238E27FC236}">
                <a16:creationId xmlns:a16="http://schemas.microsoft.com/office/drawing/2014/main" id="{CDBB5BE1-5E0A-80D9-28E5-B8416190AA02}"/>
              </a:ext>
            </a:extLst>
          </p:cNvPr>
          <p:cNvPicPr>
            <a:picLocks noChangeAspect="1"/>
          </p:cNvPicPr>
          <p:nvPr/>
        </p:nvPicPr>
        <p:blipFill>
          <a:blip r:embed="rId3"/>
          <a:srcRect b="80659"/>
          <a:stretch>
            <a:fillRect/>
          </a:stretch>
        </p:blipFill>
        <p:spPr>
          <a:xfrm>
            <a:off x="6096000" y="552047"/>
            <a:ext cx="5715798" cy="1112851"/>
          </a:xfrm>
          <a:prstGeom prst="rect">
            <a:avLst/>
          </a:prstGeom>
        </p:spPr>
      </p:pic>
      <p:sp>
        <p:nvSpPr>
          <p:cNvPr id="6" name="Titolo 2">
            <a:extLst>
              <a:ext uri="{FF2B5EF4-FFF2-40B4-BE49-F238E27FC236}">
                <a16:creationId xmlns:a16="http://schemas.microsoft.com/office/drawing/2014/main" id="{B85A46D6-1E83-9FFA-DA39-C1B42431AD26}"/>
              </a:ext>
            </a:extLst>
          </p:cNvPr>
          <p:cNvSpPr txBox="1">
            <a:spLocks/>
          </p:cNvSpPr>
          <p:nvPr/>
        </p:nvSpPr>
        <p:spPr>
          <a:xfrm>
            <a:off x="7966174" y="1561381"/>
            <a:ext cx="3679486" cy="47359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800" b="1" dirty="0">
                <a:solidFill>
                  <a:srgbClr val="C00000"/>
                </a:solidFill>
                <a:latin typeface="+mn-lt"/>
                <a:cs typeface="Helvetica" pitchFamily="34" charset="0"/>
              </a:rPr>
              <a:t>4 Trial (3 Diet, 1 BIB) - Obesity Class III</a:t>
            </a:r>
          </a:p>
        </p:txBody>
      </p:sp>
      <p:pic>
        <p:nvPicPr>
          <p:cNvPr id="8" name="Immagine 7" descr="Immagine che contiene testo, schermata, numero, Carattere&#10;&#10;Il contenuto generato dall'IA potrebbe non essere corretto.">
            <a:extLst>
              <a:ext uri="{FF2B5EF4-FFF2-40B4-BE49-F238E27FC236}">
                <a16:creationId xmlns:a16="http://schemas.microsoft.com/office/drawing/2014/main" id="{B5949387-816D-A623-A07F-7F989A74A00C}"/>
              </a:ext>
            </a:extLst>
          </p:cNvPr>
          <p:cNvPicPr>
            <a:picLocks noChangeAspect="1"/>
          </p:cNvPicPr>
          <p:nvPr/>
        </p:nvPicPr>
        <p:blipFill>
          <a:blip r:embed="rId4"/>
          <a:stretch>
            <a:fillRect/>
          </a:stretch>
        </p:blipFill>
        <p:spPr>
          <a:xfrm>
            <a:off x="6162685" y="2038155"/>
            <a:ext cx="5649113" cy="3839111"/>
          </a:xfrm>
          <a:prstGeom prst="rect">
            <a:avLst/>
          </a:prstGeom>
        </p:spPr>
      </p:pic>
    </p:spTree>
    <p:extLst>
      <p:ext uri="{BB962C8B-B14F-4D97-AF65-F5344CB8AC3E}">
        <p14:creationId xmlns:p14="http://schemas.microsoft.com/office/powerpoint/2010/main" val="2654456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arning Signs of Potential Injury|askyourlawyer.com">
            <a:extLst>
              <a:ext uri="{FF2B5EF4-FFF2-40B4-BE49-F238E27FC236}">
                <a16:creationId xmlns:a16="http://schemas.microsoft.com/office/drawing/2014/main" id="{AF9AD511-0B9B-181D-AE27-0CA0DE85E9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438" b="25797"/>
          <a:stretch>
            <a:fillRect/>
          </a:stretch>
        </p:blipFill>
        <p:spPr bwMode="auto">
          <a:xfrm rot="18305403">
            <a:off x="157182" y="2648870"/>
            <a:ext cx="5336657" cy="1879919"/>
          </a:xfrm>
          <a:prstGeom prst="rect">
            <a:avLst/>
          </a:prstGeom>
          <a:noFill/>
          <a:extLst>
            <a:ext uri="{909E8E84-426E-40DD-AFC4-6F175D3DCCD1}">
              <a14:hiddenFill xmlns:a14="http://schemas.microsoft.com/office/drawing/2010/main">
                <a:solidFill>
                  <a:srgbClr val="FFFFFF"/>
                </a:solidFill>
              </a14:hiddenFill>
            </a:ext>
          </a:extLst>
        </p:spPr>
      </p:pic>
      <p:sp>
        <p:nvSpPr>
          <p:cNvPr id="2" name="Freccia a destra 1">
            <a:extLst>
              <a:ext uri="{FF2B5EF4-FFF2-40B4-BE49-F238E27FC236}">
                <a16:creationId xmlns:a16="http://schemas.microsoft.com/office/drawing/2014/main" id="{37A7730E-FE36-942B-85D1-132E0383C1D6}"/>
              </a:ext>
            </a:extLst>
          </p:cNvPr>
          <p:cNvSpPr/>
          <p:nvPr/>
        </p:nvSpPr>
        <p:spPr>
          <a:xfrm>
            <a:off x="4376226" y="2605028"/>
            <a:ext cx="2916455" cy="6641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reccia a destra 2">
            <a:extLst>
              <a:ext uri="{FF2B5EF4-FFF2-40B4-BE49-F238E27FC236}">
                <a16:creationId xmlns:a16="http://schemas.microsoft.com/office/drawing/2014/main" id="{CA8BFDFC-B122-A2CC-0C2E-EECA112015EA}"/>
              </a:ext>
            </a:extLst>
          </p:cNvPr>
          <p:cNvSpPr/>
          <p:nvPr/>
        </p:nvSpPr>
        <p:spPr>
          <a:xfrm>
            <a:off x="4376226" y="3844356"/>
            <a:ext cx="2916455" cy="6641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itolo 2">
            <a:extLst>
              <a:ext uri="{FF2B5EF4-FFF2-40B4-BE49-F238E27FC236}">
                <a16:creationId xmlns:a16="http://schemas.microsoft.com/office/drawing/2014/main" id="{B179DFFD-A40B-A4F4-47C8-5411348513C7}"/>
              </a:ext>
            </a:extLst>
          </p:cNvPr>
          <p:cNvSpPr txBox="1">
            <a:spLocks/>
          </p:cNvSpPr>
          <p:nvPr/>
        </p:nvSpPr>
        <p:spPr>
          <a:xfrm>
            <a:off x="7466956" y="2605028"/>
            <a:ext cx="3954418" cy="7286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00" b="1" dirty="0">
                <a:solidFill>
                  <a:srgbClr val="C00000"/>
                </a:solidFill>
                <a:latin typeface="+mn-lt"/>
                <a:cs typeface="Helvetica" pitchFamily="34" charset="0"/>
              </a:rPr>
              <a:t>QUANTITY OF WEIGHT LOSS</a:t>
            </a:r>
          </a:p>
        </p:txBody>
      </p:sp>
      <p:sp>
        <p:nvSpPr>
          <p:cNvPr id="5" name="Titolo 2">
            <a:extLst>
              <a:ext uri="{FF2B5EF4-FFF2-40B4-BE49-F238E27FC236}">
                <a16:creationId xmlns:a16="http://schemas.microsoft.com/office/drawing/2014/main" id="{717AC1F4-3EFB-E26D-9BA2-6966749FD470}"/>
              </a:ext>
            </a:extLst>
          </p:cNvPr>
          <p:cNvSpPr txBox="1">
            <a:spLocks/>
          </p:cNvSpPr>
          <p:nvPr/>
        </p:nvSpPr>
        <p:spPr>
          <a:xfrm>
            <a:off x="7466956" y="3939630"/>
            <a:ext cx="3679486" cy="473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00" b="1" dirty="0">
                <a:solidFill>
                  <a:srgbClr val="C00000"/>
                </a:solidFill>
                <a:latin typeface="+mn-lt"/>
                <a:cs typeface="Helvetica" pitchFamily="34" charset="0"/>
              </a:rPr>
              <a:t>QUALITY OF WEIGHT LOSS</a:t>
            </a:r>
          </a:p>
        </p:txBody>
      </p:sp>
    </p:spTree>
    <p:extLst>
      <p:ext uri="{BB962C8B-B14F-4D97-AF65-F5344CB8AC3E}">
        <p14:creationId xmlns:p14="http://schemas.microsoft.com/office/powerpoint/2010/main" val="2575131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10;&#10;Il contenuto generato dall'IA potrebbe non essere corretto.">
            <a:extLst>
              <a:ext uri="{FF2B5EF4-FFF2-40B4-BE49-F238E27FC236}">
                <a16:creationId xmlns:a16="http://schemas.microsoft.com/office/drawing/2014/main" id="{906E653E-8F61-4847-3D99-E53F79CA3D13}"/>
              </a:ext>
            </a:extLst>
          </p:cNvPr>
          <p:cNvPicPr>
            <a:picLocks noChangeAspect="1"/>
          </p:cNvPicPr>
          <p:nvPr/>
        </p:nvPicPr>
        <p:blipFill>
          <a:blip r:embed="rId2"/>
          <a:stretch>
            <a:fillRect/>
          </a:stretch>
        </p:blipFill>
        <p:spPr>
          <a:xfrm>
            <a:off x="63571" y="128800"/>
            <a:ext cx="5716128" cy="1760330"/>
          </a:xfrm>
          <a:prstGeom prst="rect">
            <a:avLst/>
          </a:prstGeom>
        </p:spPr>
      </p:pic>
      <p:pic>
        <p:nvPicPr>
          <p:cNvPr id="5" name="Immagine 4" descr="Immagine che contiene testo, schermata, Carattere, documento&#10;&#10;Il contenuto generato dall'IA potrebbe non essere corretto.">
            <a:extLst>
              <a:ext uri="{FF2B5EF4-FFF2-40B4-BE49-F238E27FC236}">
                <a16:creationId xmlns:a16="http://schemas.microsoft.com/office/drawing/2014/main" id="{E8A3AAA8-C7A9-1574-81C6-55F925A6C3D8}"/>
              </a:ext>
            </a:extLst>
          </p:cNvPr>
          <p:cNvPicPr>
            <a:picLocks noChangeAspect="1"/>
          </p:cNvPicPr>
          <p:nvPr/>
        </p:nvPicPr>
        <p:blipFill>
          <a:blip r:embed="rId3"/>
          <a:srcRect b="59120"/>
          <a:stretch>
            <a:fillRect/>
          </a:stretch>
        </p:blipFill>
        <p:spPr>
          <a:xfrm>
            <a:off x="240226" y="2165286"/>
            <a:ext cx="4891242" cy="2803585"/>
          </a:xfrm>
          <a:prstGeom prst="rect">
            <a:avLst/>
          </a:prstGeom>
        </p:spPr>
      </p:pic>
      <p:pic>
        <p:nvPicPr>
          <p:cNvPr id="7" name="Immagine 6" descr="Immagine che contiene testo, schermata, Carattere, documento&#10;&#10;Il contenuto generato dall'IA potrebbe non essere corretto.">
            <a:extLst>
              <a:ext uri="{FF2B5EF4-FFF2-40B4-BE49-F238E27FC236}">
                <a16:creationId xmlns:a16="http://schemas.microsoft.com/office/drawing/2014/main" id="{DBA2F6E0-E482-CDFE-9A18-1FDAB24B5C21}"/>
              </a:ext>
            </a:extLst>
          </p:cNvPr>
          <p:cNvPicPr>
            <a:picLocks noChangeAspect="1"/>
          </p:cNvPicPr>
          <p:nvPr/>
        </p:nvPicPr>
        <p:blipFill>
          <a:blip r:embed="rId3"/>
          <a:srcRect t="44780"/>
          <a:stretch>
            <a:fillRect/>
          </a:stretch>
        </p:blipFill>
        <p:spPr>
          <a:xfrm>
            <a:off x="6816273" y="1181875"/>
            <a:ext cx="4891242" cy="3786996"/>
          </a:xfrm>
          <a:prstGeom prst="rect">
            <a:avLst/>
          </a:prstGeom>
        </p:spPr>
      </p:pic>
      <p:sp>
        <p:nvSpPr>
          <p:cNvPr id="11" name="CasellaDiTesto 10">
            <a:extLst>
              <a:ext uri="{FF2B5EF4-FFF2-40B4-BE49-F238E27FC236}">
                <a16:creationId xmlns:a16="http://schemas.microsoft.com/office/drawing/2014/main" id="{532ED5D3-1A28-BE0B-8617-1C43A0162FAB}"/>
              </a:ext>
            </a:extLst>
          </p:cNvPr>
          <p:cNvSpPr txBox="1"/>
          <p:nvPr/>
        </p:nvSpPr>
        <p:spPr>
          <a:xfrm>
            <a:off x="6033867" y="422802"/>
            <a:ext cx="6094562" cy="600164"/>
          </a:xfrm>
          <a:prstGeom prst="rect">
            <a:avLst/>
          </a:prstGeom>
          <a:noFill/>
        </p:spPr>
        <p:txBody>
          <a:bodyPr wrap="square">
            <a:spAutoFit/>
          </a:bodyPr>
          <a:lstStyle/>
          <a:p>
            <a:pPr algn="ctr"/>
            <a:endParaRPr lang="it-IT" sz="1100" b="1" i="0" u="none" strike="noStrike" baseline="0" dirty="0">
              <a:solidFill>
                <a:srgbClr val="003773"/>
              </a:solidFill>
              <a:latin typeface="Times New Roman" panose="02020603050405020304" pitchFamily="18" charset="0"/>
              <a:cs typeface="Times New Roman" panose="02020603050405020304" pitchFamily="18" charset="0"/>
            </a:endParaRPr>
          </a:p>
          <a:p>
            <a:pPr algn="ctr"/>
            <a:r>
              <a:rPr lang="en-US" sz="1100" b="1" i="0" u="none" strike="noStrike" baseline="0" dirty="0">
                <a:solidFill>
                  <a:srgbClr val="003773"/>
                </a:solidFill>
                <a:latin typeface="Times New Roman" panose="02020603050405020304" pitchFamily="18" charset="0"/>
                <a:cs typeface="Times New Roman" panose="02020603050405020304" pitchFamily="18" charset="0"/>
              </a:rPr>
              <a:t>(MBSAQIP) </a:t>
            </a:r>
            <a:r>
              <a:rPr lang="en-US" sz="1100" b="1" dirty="0">
                <a:solidFill>
                  <a:srgbClr val="003773"/>
                </a:solidFill>
                <a:latin typeface="Times New Roman" panose="02020603050405020304" pitchFamily="18" charset="0"/>
                <a:cs typeface="Times New Roman" panose="02020603050405020304" pitchFamily="18" charset="0"/>
              </a:rPr>
              <a:t>Metabolic and Bariatric Surgery Accreditation and Quality Improvement Program </a:t>
            </a:r>
            <a:r>
              <a:rPr lang="en-US" sz="1100" b="1" i="0" u="none" strike="noStrike" baseline="0" dirty="0">
                <a:solidFill>
                  <a:srgbClr val="003773"/>
                </a:solidFill>
                <a:latin typeface="Times New Roman" panose="02020603050405020304" pitchFamily="18" charset="0"/>
                <a:cs typeface="Times New Roman" panose="02020603050405020304" pitchFamily="18" charset="0"/>
              </a:rPr>
              <a:t>database from 2015 to 2021, which included over 1.3 million patients. </a:t>
            </a:r>
            <a:endParaRPr lang="it-IT" sz="1100" b="1" dirty="0">
              <a:solidFill>
                <a:srgbClr val="003773"/>
              </a:solidFill>
              <a:latin typeface="Times New Roman" panose="02020603050405020304" pitchFamily="18" charset="0"/>
              <a:cs typeface="Times New Roman" panose="02020603050405020304" pitchFamily="18" charset="0"/>
            </a:endParaRPr>
          </a:p>
        </p:txBody>
      </p:sp>
      <p:sp>
        <p:nvSpPr>
          <p:cNvPr id="13" name="CasellaDiTesto 12">
            <a:extLst>
              <a:ext uri="{FF2B5EF4-FFF2-40B4-BE49-F238E27FC236}">
                <a16:creationId xmlns:a16="http://schemas.microsoft.com/office/drawing/2014/main" id="{1D272314-0FBF-88BB-C524-DFD391B35C1C}"/>
              </a:ext>
            </a:extLst>
          </p:cNvPr>
          <p:cNvSpPr txBox="1"/>
          <p:nvPr/>
        </p:nvSpPr>
        <p:spPr>
          <a:xfrm>
            <a:off x="132426" y="5060360"/>
            <a:ext cx="11927147" cy="830997"/>
          </a:xfrm>
          <a:prstGeom prst="rect">
            <a:avLst/>
          </a:prstGeom>
          <a:noFill/>
        </p:spPr>
        <p:txBody>
          <a:bodyPr wrap="square">
            <a:spAutoFit/>
          </a:bodyPr>
          <a:lstStyle/>
          <a:p>
            <a:pPr algn="just"/>
            <a:r>
              <a:rPr lang="en-US" sz="2400" b="1" i="0" u="none" strike="noStrike" baseline="0" dirty="0">
                <a:solidFill>
                  <a:srgbClr val="C00000"/>
                </a:solidFill>
                <a:latin typeface="Calibri "/>
              </a:rPr>
              <a:t>Patients who lost more than 10% of their highest preoperative weight were more likely to experience postoperative complications</a:t>
            </a:r>
            <a:endParaRPr lang="en-US" sz="2400" b="1" dirty="0">
              <a:solidFill>
                <a:srgbClr val="C00000"/>
              </a:solidFill>
              <a:latin typeface="Calibri "/>
            </a:endParaRPr>
          </a:p>
        </p:txBody>
      </p:sp>
      <p:sp>
        <p:nvSpPr>
          <p:cNvPr id="2" name="CasellaDiTesto 1">
            <a:extLst>
              <a:ext uri="{FF2B5EF4-FFF2-40B4-BE49-F238E27FC236}">
                <a16:creationId xmlns:a16="http://schemas.microsoft.com/office/drawing/2014/main" id="{6BA11476-4449-C280-03EF-FD3AD567039F}"/>
              </a:ext>
            </a:extLst>
          </p:cNvPr>
          <p:cNvSpPr txBox="1"/>
          <p:nvPr/>
        </p:nvSpPr>
        <p:spPr>
          <a:xfrm>
            <a:off x="825261" y="5982846"/>
            <a:ext cx="10955546" cy="461665"/>
          </a:xfrm>
          <a:prstGeom prst="rect">
            <a:avLst/>
          </a:prstGeom>
          <a:noFill/>
        </p:spPr>
        <p:txBody>
          <a:bodyPr wrap="square">
            <a:spAutoFit/>
          </a:bodyPr>
          <a:lstStyle/>
          <a:p>
            <a:r>
              <a:rPr lang="en-US" sz="2400" b="1" i="1" dirty="0">
                <a:solidFill>
                  <a:srgbClr val="C00000"/>
                </a:solidFill>
              </a:rPr>
              <a:t>....impaired tissue healing as a result of malnutrition from rapid weight loss</a:t>
            </a:r>
            <a:endParaRPr lang="it-IT" sz="2400" b="1" i="1" dirty="0">
              <a:solidFill>
                <a:srgbClr val="C00000"/>
              </a:solidFill>
            </a:endParaRPr>
          </a:p>
        </p:txBody>
      </p:sp>
      <p:sp>
        <p:nvSpPr>
          <p:cNvPr id="6" name="Rectangle 1">
            <a:extLst>
              <a:ext uri="{FF2B5EF4-FFF2-40B4-BE49-F238E27FC236}">
                <a16:creationId xmlns:a16="http://schemas.microsoft.com/office/drawing/2014/main" id="{D3A1A480-F49C-888E-5EA5-71A3A827E9CC}"/>
              </a:ext>
            </a:extLst>
          </p:cNvPr>
          <p:cNvSpPr>
            <a:spLocks noChangeArrowheads="1"/>
          </p:cNvSpPr>
          <p:nvPr/>
        </p:nvSpPr>
        <p:spPr bwMode="auto">
          <a:xfrm>
            <a:off x="825261" y="213434"/>
            <a:ext cx="561051" cy="2000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500" b="1" i="0" u="none" strike="noStrike" cap="none" normalizeH="0" baseline="0" dirty="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00" b="1" i="0" u="none" strike="noStrike" cap="none" normalizeH="0" baseline="0" dirty="0">
                <a:ln>
                  <a:noFill/>
                </a:ln>
                <a:solidFill>
                  <a:srgbClr val="0071BC"/>
                </a:solidFill>
                <a:effectLst/>
              </a:rPr>
              <a:t>.</a:t>
            </a:r>
            <a:r>
              <a:rPr kumimoji="0" lang="it-IT" altLang="it-IT" sz="800" b="1" i="0" u="none" strike="noStrike" cap="none" normalizeH="0" baseline="0" dirty="0">
                <a:ln>
                  <a:noFill/>
                </a:ln>
                <a:solidFill>
                  <a:srgbClr val="0071BC"/>
                </a:solidFill>
                <a:effectLst/>
              </a:rPr>
              <a:t> </a:t>
            </a:r>
            <a:r>
              <a:rPr kumimoji="0" lang="it-IT" altLang="it-IT" sz="800" b="1" i="0" u="none" strike="noStrike" cap="none" normalizeH="0" baseline="0" dirty="0">
                <a:ln>
                  <a:noFill/>
                </a:ln>
                <a:solidFill>
                  <a:schemeClr val="tx1"/>
                </a:solidFill>
                <a:effectLst/>
              </a:rPr>
              <a:t>2026 Feb 7</a:t>
            </a:r>
          </a:p>
        </p:txBody>
      </p:sp>
    </p:spTree>
    <p:extLst>
      <p:ext uri="{BB962C8B-B14F-4D97-AF65-F5344CB8AC3E}">
        <p14:creationId xmlns:p14="http://schemas.microsoft.com/office/powerpoint/2010/main" val="2528147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3470B044-B15E-A744-3C7E-042B53E251E5}"/>
              </a:ext>
            </a:extLst>
          </p:cNvPr>
          <p:cNvGrpSpPr/>
          <p:nvPr/>
        </p:nvGrpSpPr>
        <p:grpSpPr>
          <a:xfrm>
            <a:off x="67998" y="79216"/>
            <a:ext cx="6953904" cy="1973872"/>
            <a:chOff x="67998" y="79215"/>
            <a:chExt cx="8087854" cy="2338129"/>
          </a:xfrm>
        </p:grpSpPr>
        <p:pic>
          <p:nvPicPr>
            <p:cNvPr id="3" name="Immagine 2" descr="Immagine che contiene testo, schermata, Carattere&#10;&#10;Il contenuto generato dall'IA potrebbe non essere corretto.">
              <a:extLst>
                <a:ext uri="{FF2B5EF4-FFF2-40B4-BE49-F238E27FC236}">
                  <a16:creationId xmlns:a16="http://schemas.microsoft.com/office/drawing/2014/main" id="{1D5E4F5F-B6CD-BD06-4D1B-7E1A15478552}"/>
                </a:ext>
              </a:extLst>
            </p:cNvPr>
            <p:cNvPicPr>
              <a:picLocks noChangeAspect="1"/>
            </p:cNvPicPr>
            <p:nvPr/>
          </p:nvPicPr>
          <p:blipFill>
            <a:blip r:embed="rId2"/>
            <a:srcRect b="79866"/>
            <a:stretch>
              <a:fillRect/>
            </a:stretch>
          </p:blipFill>
          <p:spPr>
            <a:xfrm>
              <a:off x="67998" y="79215"/>
              <a:ext cx="8087854" cy="636778"/>
            </a:xfrm>
            <a:prstGeom prst="rect">
              <a:avLst/>
            </a:prstGeom>
          </p:spPr>
        </p:pic>
        <p:sp>
          <p:nvSpPr>
            <p:cNvPr id="5" name="CasellaDiTesto 4">
              <a:extLst>
                <a:ext uri="{FF2B5EF4-FFF2-40B4-BE49-F238E27FC236}">
                  <a16:creationId xmlns:a16="http://schemas.microsoft.com/office/drawing/2014/main" id="{F1EE00BD-3CE1-336B-CCF8-73BBD72F7071}"/>
                </a:ext>
              </a:extLst>
            </p:cNvPr>
            <p:cNvSpPr txBox="1"/>
            <p:nvPr/>
          </p:nvSpPr>
          <p:spPr>
            <a:xfrm>
              <a:off x="131553" y="369874"/>
              <a:ext cx="3620938" cy="246221"/>
            </a:xfrm>
            <a:prstGeom prst="rect">
              <a:avLst/>
            </a:prstGeom>
            <a:noFill/>
          </p:spPr>
          <p:txBody>
            <a:bodyPr wrap="square">
              <a:spAutoFit/>
            </a:bodyPr>
            <a:lstStyle/>
            <a:p>
              <a:pPr algn="l"/>
              <a:r>
                <a:rPr lang="en-US" sz="1000" b="1" i="0" u="none" strike="noStrike" baseline="0" dirty="0">
                  <a:solidFill>
                    <a:srgbClr val="000000"/>
                  </a:solidFill>
                  <a:latin typeface="STIXTwoText"/>
                </a:rPr>
                <a:t>2025; 26:e13973 - </a:t>
              </a:r>
              <a:r>
                <a:rPr lang="it-IT" sz="1000" b="1" i="0" u="none" strike="noStrike" baseline="0" dirty="0">
                  <a:solidFill>
                    <a:srgbClr val="0000FF"/>
                  </a:solidFill>
                  <a:latin typeface="STIXTwoText"/>
                </a:rPr>
                <a:t>https://doi.org/10.1111/obr.13973</a:t>
              </a:r>
              <a:endParaRPr lang="it-IT" sz="2400" b="1" dirty="0"/>
            </a:p>
          </p:txBody>
        </p:sp>
        <p:pic>
          <p:nvPicPr>
            <p:cNvPr id="6" name="Immagine 5" descr="Immagine che contiene testo, schermata, Carattere&#10;&#10;Il contenuto generato dall'IA potrebbe non essere corretto.">
              <a:extLst>
                <a:ext uri="{FF2B5EF4-FFF2-40B4-BE49-F238E27FC236}">
                  <a16:creationId xmlns:a16="http://schemas.microsoft.com/office/drawing/2014/main" id="{3C5C1721-F8F9-1CA8-00D0-518BC9860C01}"/>
                </a:ext>
              </a:extLst>
            </p:cNvPr>
            <p:cNvPicPr>
              <a:picLocks noChangeAspect="1"/>
            </p:cNvPicPr>
            <p:nvPr/>
          </p:nvPicPr>
          <p:blipFill>
            <a:blip r:embed="rId2"/>
            <a:srcRect t="37317" b="46045"/>
            <a:stretch>
              <a:fillRect/>
            </a:stretch>
          </p:blipFill>
          <p:spPr>
            <a:xfrm>
              <a:off x="67998" y="715993"/>
              <a:ext cx="8087854" cy="526211"/>
            </a:xfrm>
            <a:prstGeom prst="rect">
              <a:avLst/>
            </a:prstGeom>
          </p:spPr>
        </p:pic>
        <p:pic>
          <p:nvPicPr>
            <p:cNvPr id="7" name="Immagine 6" descr="Immagine che contiene testo, schermata, Carattere&#10;&#10;Il contenuto generato dall'IA potrebbe non essere corretto.">
              <a:extLst>
                <a:ext uri="{FF2B5EF4-FFF2-40B4-BE49-F238E27FC236}">
                  <a16:creationId xmlns:a16="http://schemas.microsoft.com/office/drawing/2014/main" id="{3C26236B-6C47-2D62-EDBC-C25184976E9E}"/>
                </a:ext>
              </a:extLst>
            </p:cNvPr>
            <p:cNvPicPr>
              <a:picLocks noChangeAspect="1"/>
            </p:cNvPicPr>
            <p:nvPr/>
          </p:nvPicPr>
          <p:blipFill>
            <a:blip r:embed="rId2"/>
            <a:srcRect t="65956"/>
            <a:stretch>
              <a:fillRect/>
            </a:stretch>
          </p:blipFill>
          <p:spPr>
            <a:xfrm>
              <a:off x="67998" y="1340619"/>
              <a:ext cx="8087854" cy="1076725"/>
            </a:xfrm>
            <a:prstGeom prst="rect">
              <a:avLst/>
            </a:prstGeom>
          </p:spPr>
        </p:pic>
      </p:grpSp>
      <p:grpSp>
        <p:nvGrpSpPr>
          <p:cNvPr id="9" name="Gruppo 8">
            <a:extLst>
              <a:ext uri="{FF2B5EF4-FFF2-40B4-BE49-F238E27FC236}">
                <a16:creationId xmlns:a16="http://schemas.microsoft.com/office/drawing/2014/main" id="{9FCD42B2-FE90-7036-CB04-B2C00C14D5C8}"/>
              </a:ext>
            </a:extLst>
          </p:cNvPr>
          <p:cNvGrpSpPr/>
          <p:nvPr/>
        </p:nvGrpSpPr>
        <p:grpSpPr>
          <a:xfrm>
            <a:off x="326792" y="2255789"/>
            <a:ext cx="6953904" cy="4277618"/>
            <a:chOff x="362310" y="3429000"/>
            <a:chExt cx="5434641" cy="3280161"/>
          </a:xfrm>
        </p:grpSpPr>
        <p:grpSp>
          <p:nvGrpSpPr>
            <p:cNvPr id="21" name="Gruppo 20">
              <a:extLst>
                <a:ext uri="{FF2B5EF4-FFF2-40B4-BE49-F238E27FC236}">
                  <a16:creationId xmlns:a16="http://schemas.microsoft.com/office/drawing/2014/main" id="{B2D6D035-4C03-84B9-4363-95A9F1B0B79F}"/>
                </a:ext>
              </a:extLst>
            </p:cNvPr>
            <p:cNvGrpSpPr/>
            <p:nvPr/>
          </p:nvGrpSpPr>
          <p:grpSpPr>
            <a:xfrm>
              <a:off x="362311" y="5593821"/>
              <a:ext cx="5434640" cy="1115340"/>
              <a:chOff x="122642" y="4176394"/>
              <a:chExt cx="5849713" cy="1115340"/>
            </a:xfrm>
          </p:grpSpPr>
          <p:pic>
            <p:nvPicPr>
              <p:cNvPr id="18" name="Immagine 17">
                <a:extLst>
                  <a:ext uri="{FF2B5EF4-FFF2-40B4-BE49-F238E27FC236}">
                    <a16:creationId xmlns:a16="http://schemas.microsoft.com/office/drawing/2014/main" id="{C8782CD6-FEF5-A791-DC5C-2D3E49C6DEDF}"/>
                  </a:ext>
                </a:extLst>
              </p:cNvPr>
              <p:cNvPicPr>
                <a:picLocks noChangeAspect="1"/>
              </p:cNvPicPr>
              <p:nvPr/>
            </p:nvPicPr>
            <p:blipFill>
              <a:blip r:embed="rId3"/>
              <a:srcRect t="5788"/>
              <a:stretch>
                <a:fillRect/>
              </a:stretch>
            </p:blipFill>
            <p:spPr>
              <a:xfrm>
                <a:off x="122642" y="4528868"/>
                <a:ext cx="5849713" cy="762866"/>
              </a:xfrm>
              <a:prstGeom prst="rect">
                <a:avLst/>
              </a:prstGeom>
            </p:spPr>
          </p:pic>
          <p:pic>
            <p:nvPicPr>
              <p:cNvPr id="20" name="Immagine 19">
                <a:extLst>
                  <a:ext uri="{FF2B5EF4-FFF2-40B4-BE49-F238E27FC236}">
                    <a16:creationId xmlns:a16="http://schemas.microsoft.com/office/drawing/2014/main" id="{5A98218D-9B24-CD9D-D100-A3168C12F45E}"/>
                  </a:ext>
                </a:extLst>
              </p:cNvPr>
              <p:cNvPicPr>
                <a:picLocks noChangeAspect="1"/>
              </p:cNvPicPr>
              <p:nvPr/>
            </p:nvPicPr>
            <p:blipFill>
              <a:blip r:embed="rId4"/>
              <a:stretch>
                <a:fillRect/>
              </a:stretch>
            </p:blipFill>
            <p:spPr>
              <a:xfrm>
                <a:off x="122642" y="4176394"/>
                <a:ext cx="5849713" cy="352474"/>
              </a:xfrm>
              <a:prstGeom prst="rect">
                <a:avLst/>
              </a:prstGeom>
            </p:spPr>
          </p:pic>
        </p:grpSp>
        <p:grpSp>
          <p:nvGrpSpPr>
            <p:cNvPr id="4" name="Gruppo 3">
              <a:extLst>
                <a:ext uri="{FF2B5EF4-FFF2-40B4-BE49-F238E27FC236}">
                  <a16:creationId xmlns:a16="http://schemas.microsoft.com/office/drawing/2014/main" id="{A6207107-627E-0622-8742-CA6D06D81A26}"/>
                </a:ext>
              </a:extLst>
            </p:cNvPr>
            <p:cNvGrpSpPr/>
            <p:nvPr/>
          </p:nvGrpSpPr>
          <p:grpSpPr>
            <a:xfrm>
              <a:off x="362310" y="3429000"/>
              <a:ext cx="5434640" cy="2196884"/>
              <a:chOff x="6228272" y="2376107"/>
              <a:chExt cx="5434640" cy="2196884"/>
            </a:xfrm>
          </p:grpSpPr>
          <p:pic>
            <p:nvPicPr>
              <p:cNvPr id="10" name="Immagine 9" descr="Immagine che contiene testo, schermata, design&#10;&#10;Il contenuto generato dall'IA potrebbe non essere corretto.">
                <a:extLst>
                  <a:ext uri="{FF2B5EF4-FFF2-40B4-BE49-F238E27FC236}">
                    <a16:creationId xmlns:a16="http://schemas.microsoft.com/office/drawing/2014/main" id="{4BED663C-AA33-7C53-B78C-1F3E258376AA}"/>
                  </a:ext>
                </a:extLst>
              </p:cNvPr>
              <p:cNvPicPr>
                <a:picLocks noChangeAspect="1"/>
              </p:cNvPicPr>
              <p:nvPr/>
            </p:nvPicPr>
            <p:blipFill>
              <a:blip r:embed="rId5"/>
              <a:srcRect l="15546" t="2074" r="17005" b="87647"/>
              <a:stretch>
                <a:fillRect/>
              </a:stretch>
            </p:blipFill>
            <p:spPr>
              <a:xfrm>
                <a:off x="6228272" y="2376107"/>
                <a:ext cx="5434640" cy="636928"/>
              </a:xfrm>
              <a:prstGeom prst="rect">
                <a:avLst/>
              </a:prstGeom>
            </p:spPr>
          </p:pic>
          <p:pic>
            <p:nvPicPr>
              <p:cNvPr id="2" name="Immagine 1" descr="Immagine che contiene testo, schermata, design&#10;&#10;Il contenuto generato dall'IA potrebbe non essere corretto.">
                <a:extLst>
                  <a:ext uri="{FF2B5EF4-FFF2-40B4-BE49-F238E27FC236}">
                    <a16:creationId xmlns:a16="http://schemas.microsoft.com/office/drawing/2014/main" id="{6FD1F123-73FF-7527-ED22-234A73DBD754}"/>
                  </a:ext>
                </a:extLst>
              </p:cNvPr>
              <p:cNvPicPr>
                <a:picLocks noChangeAspect="1"/>
              </p:cNvPicPr>
              <p:nvPr/>
            </p:nvPicPr>
            <p:blipFill>
              <a:blip r:embed="rId5"/>
              <a:srcRect l="15546" t="64559" r="17005" b="9848"/>
              <a:stretch>
                <a:fillRect/>
              </a:stretch>
            </p:blipFill>
            <p:spPr>
              <a:xfrm>
                <a:off x="6228272" y="2987157"/>
                <a:ext cx="5434640" cy="1585834"/>
              </a:xfrm>
              <a:prstGeom prst="rect">
                <a:avLst/>
              </a:prstGeom>
            </p:spPr>
          </p:pic>
        </p:grpSp>
      </p:grpSp>
      <p:sp>
        <p:nvSpPr>
          <p:cNvPr id="12" name="CasellaDiTesto 11">
            <a:extLst>
              <a:ext uri="{FF2B5EF4-FFF2-40B4-BE49-F238E27FC236}">
                <a16:creationId xmlns:a16="http://schemas.microsoft.com/office/drawing/2014/main" id="{67BE6ADE-F245-8142-FEC0-F2E6EF4AA5A6}"/>
              </a:ext>
            </a:extLst>
          </p:cNvPr>
          <p:cNvSpPr txBox="1"/>
          <p:nvPr/>
        </p:nvSpPr>
        <p:spPr>
          <a:xfrm>
            <a:off x="7375584" y="3993402"/>
            <a:ext cx="4489623" cy="646331"/>
          </a:xfrm>
          <a:prstGeom prst="rect">
            <a:avLst/>
          </a:prstGeom>
          <a:noFill/>
        </p:spPr>
        <p:txBody>
          <a:bodyPr wrap="square">
            <a:spAutoFit/>
          </a:bodyPr>
          <a:lstStyle/>
          <a:p>
            <a:pPr algn="just"/>
            <a:r>
              <a:rPr lang="it-IT" sz="1200" dirty="0"/>
              <a:t>M. Gaillard, H. et al. Preoperative Detection of Sarcopenic Obesity Helps to Predict the Occurrence of Gastric Leak After Sleeve Gastrectomy,” Obesity Surgery 28 (2018): 2379–2385.</a:t>
            </a:r>
          </a:p>
        </p:txBody>
      </p:sp>
      <p:sp>
        <p:nvSpPr>
          <p:cNvPr id="14" name="CasellaDiTesto 13">
            <a:extLst>
              <a:ext uri="{FF2B5EF4-FFF2-40B4-BE49-F238E27FC236}">
                <a16:creationId xmlns:a16="http://schemas.microsoft.com/office/drawing/2014/main" id="{E673E0F9-0033-0D11-F3B4-536BBE47AB7E}"/>
              </a:ext>
            </a:extLst>
          </p:cNvPr>
          <p:cNvSpPr txBox="1"/>
          <p:nvPr/>
        </p:nvSpPr>
        <p:spPr>
          <a:xfrm>
            <a:off x="7375584" y="4855917"/>
            <a:ext cx="4489623" cy="830997"/>
          </a:xfrm>
          <a:prstGeom prst="rect">
            <a:avLst/>
          </a:prstGeom>
          <a:noFill/>
        </p:spPr>
        <p:txBody>
          <a:bodyPr wrap="square">
            <a:spAutoFit/>
          </a:bodyPr>
          <a:lstStyle/>
          <a:p>
            <a:pPr algn="just"/>
            <a:r>
              <a:rPr lang="it-IT" sz="1200" dirty="0"/>
              <a:t>Z.X. Shang- Guan, G. et al. Effect of Sarcopenic Obesity on Weight Loss Outcomes and Quality of Life After Laparoscopic Sleeve Gastrectomy: A Retrospective Cohort Study,” Obesity Surgery 34 (2024): 1479–1490.</a:t>
            </a:r>
          </a:p>
        </p:txBody>
      </p:sp>
    </p:spTree>
    <p:extLst>
      <p:ext uri="{BB962C8B-B14F-4D97-AF65-F5344CB8AC3E}">
        <p14:creationId xmlns:p14="http://schemas.microsoft.com/office/powerpoint/2010/main" val="1939637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a:extLst>
              <a:ext uri="{FF2B5EF4-FFF2-40B4-BE49-F238E27FC236}">
                <a16:creationId xmlns:a16="http://schemas.microsoft.com/office/drawing/2014/main" id="{E0150668-EDC0-5F54-0351-52ADC27362F3}"/>
              </a:ext>
            </a:extLst>
          </p:cNvPr>
          <p:cNvGrpSpPr/>
          <p:nvPr/>
        </p:nvGrpSpPr>
        <p:grpSpPr>
          <a:xfrm>
            <a:off x="0" y="1"/>
            <a:ext cx="12192000" cy="6857999"/>
            <a:chOff x="0" y="1"/>
            <a:chExt cx="12192000" cy="6857999"/>
          </a:xfrm>
        </p:grpSpPr>
        <p:pic>
          <p:nvPicPr>
            <p:cNvPr id="7" name="Immagine 6" descr="Immagine che contiene vestiti, testo, schermata, uomo&#10;&#10;Il contenuto generato dall'IA potrebbe non essere corretto.">
              <a:extLst>
                <a:ext uri="{FF2B5EF4-FFF2-40B4-BE49-F238E27FC236}">
                  <a16:creationId xmlns:a16="http://schemas.microsoft.com/office/drawing/2014/main" id="{B20D3F23-28E8-D680-ED39-25AAD99F7211}"/>
                </a:ext>
              </a:extLst>
            </p:cNvPr>
            <p:cNvPicPr>
              <a:picLocks noChangeAspect="1"/>
            </p:cNvPicPr>
            <p:nvPr/>
          </p:nvPicPr>
          <p:blipFill>
            <a:blip r:embed="rId2"/>
            <a:srcRect b="91447"/>
            <a:stretch>
              <a:fillRect/>
            </a:stretch>
          </p:blipFill>
          <p:spPr>
            <a:xfrm>
              <a:off x="0" y="1"/>
              <a:ext cx="12192000" cy="586596"/>
            </a:xfrm>
            <a:prstGeom prst="rect">
              <a:avLst/>
            </a:prstGeom>
          </p:spPr>
        </p:pic>
        <p:pic>
          <p:nvPicPr>
            <p:cNvPr id="2056" name="Picture 8">
              <a:extLst>
                <a:ext uri="{FF2B5EF4-FFF2-40B4-BE49-F238E27FC236}">
                  <a16:creationId xmlns:a16="http://schemas.microsoft.com/office/drawing/2014/main" id="{9F7045B5-DA89-6D1D-2C84-AAC1D3133B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54"/>
            <a:stretch>
              <a:fillRect/>
            </a:stretch>
          </p:blipFill>
          <p:spPr bwMode="auto">
            <a:xfrm>
              <a:off x="0" y="586597"/>
              <a:ext cx="12192000" cy="62714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2753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F4F1E-A0AB-6B13-3ECA-24F00126AA00}"/>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261EBEAB-86A8-646A-BF1B-2102FAC87D27}"/>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83736DC0-14EF-4B87-354B-231192722C79}"/>
              </a:ext>
            </a:extLst>
          </p:cNvPr>
          <p:cNvSpPr txBox="1"/>
          <p:nvPr/>
        </p:nvSpPr>
        <p:spPr>
          <a:xfrm>
            <a:off x="2751582" y="265040"/>
            <a:ext cx="6163056" cy="461665"/>
          </a:xfrm>
          <a:prstGeom prst="rect">
            <a:avLst/>
          </a:prstGeom>
          <a:noFill/>
        </p:spPr>
        <p:txBody>
          <a:bodyPr wrap="square" rtlCol="0">
            <a:spAutoFit/>
          </a:bodyPr>
          <a:lstStyle/>
          <a:p>
            <a:pPr algn="ctr"/>
            <a:r>
              <a:rPr lang="it-IT" sz="2400" b="1" dirty="0">
                <a:solidFill>
                  <a:srgbClr val="FFFFFF"/>
                </a:solidFill>
                <a:latin typeface="Montserrat" pitchFamily="2" charset="77"/>
                <a:ea typeface="+mj-ea"/>
                <a:cs typeface="+mj-cs"/>
              </a:rPr>
              <a:t>WEIGHT LOSS MAIN OBJECTIVE</a:t>
            </a:r>
            <a:endParaRPr lang="it-IT" sz="2400" dirty="0"/>
          </a:p>
        </p:txBody>
      </p:sp>
      <p:sp>
        <p:nvSpPr>
          <p:cNvPr id="2" name="CasellaDiTesto 1">
            <a:extLst>
              <a:ext uri="{FF2B5EF4-FFF2-40B4-BE49-F238E27FC236}">
                <a16:creationId xmlns:a16="http://schemas.microsoft.com/office/drawing/2014/main" id="{0019E4CE-64C7-9601-F187-9020FE038681}"/>
              </a:ext>
            </a:extLst>
          </p:cNvPr>
          <p:cNvSpPr txBox="1"/>
          <p:nvPr/>
        </p:nvSpPr>
        <p:spPr>
          <a:xfrm>
            <a:off x="2770632" y="311207"/>
            <a:ext cx="6163056" cy="369332"/>
          </a:xfrm>
          <a:prstGeom prst="rect">
            <a:avLst/>
          </a:prstGeom>
          <a:noFill/>
        </p:spPr>
        <p:txBody>
          <a:bodyPr wrap="square" rtlCol="0">
            <a:spAutoFit/>
          </a:bodyPr>
          <a:lstStyle/>
          <a:p>
            <a:pPr algn="ctr"/>
            <a:r>
              <a:rPr lang="it-IT" b="1" dirty="0">
                <a:solidFill>
                  <a:srgbClr val="FFFFFF"/>
                </a:solidFill>
                <a:latin typeface="Montserrat" pitchFamily="2" charset="77"/>
                <a:ea typeface="+mj-ea"/>
                <a:cs typeface="+mj-cs"/>
              </a:rPr>
              <a:t>TITOLO SLIDE</a:t>
            </a:r>
            <a:endParaRPr lang="it-IT" dirty="0"/>
          </a:p>
        </p:txBody>
      </p:sp>
      <p:pic>
        <p:nvPicPr>
          <p:cNvPr id="3" name="Immagine 2">
            <a:extLst>
              <a:ext uri="{FF2B5EF4-FFF2-40B4-BE49-F238E27FC236}">
                <a16:creationId xmlns:a16="http://schemas.microsoft.com/office/drawing/2014/main" id="{3E0E0F54-07F4-A266-658E-474D6014846F}"/>
              </a:ext>
            </a:extLst>
          </p:cNvPr>
          <p:cNvPicPr>
            <a:picLocks noChangeAspect="1"/>
          </p:cNvPicPr>
          <p:nvPr/>
        </p:nvPicPr>
        <p:blipFill>
          <a:blip r:embed="rId2"/>
          <a:srcRect b="81633"/>
          <a:stretch/>
        </p:blipFill>
        <p:spPr>
          <a:xfrm>
            <a:off x="0" y="282374"/>
            <a:ext cx="12192000" cy="1155901"/>
          </a:xfrm>
          <a:prstGeom prst="rect">
            <a:avLst/>
          </a:prstGeom>
        </p:spPr>
      </p:pic>
      <p:pic>
        <p:nvPicPr>
          <p:cNvPr id="16" name="Immagine 15">
            <a:extLst>
              <a:ext uri="{FF2B5EF4-FFF2-40B4-BE49-F238E27FC236}">
                <a16:creationId xmlns:a16="http://schemas.microsoft.com/office/drawing/2014/main" id="{AD84B6BA-E511-8D54-92AC-DE4F286879D8}"/>
              </a:ext>
            </a:extLst>
          </p:cNvPr>
          <p:cNvPicPr>
            <a:picLocks noChangeAspect="1"/>
          </p:cNvPicPr>
          <p:nvPr/>
        </p:nvPicPr>
        <p:blipFill>
          <a:blip r:embed="rId2"/>
          <a:srcRect t="17898" r="84297"/>
          <a:stretch/>
        </p:blipFill>
        <p:spPr>
          <a:xfrm>
            <a:off x="0" y="1312767"/>
            <a:ext cx="1914525" cy="5166911"/>
          </a:xfrm>
          <a:prstGeom prst="rect">
            <a:avLst/>
          </a:prstGeom>
        </p:spPr>
      </p:pic>
      <p:sp>
        <p:nvSpPr>
          <p:cNvPr id="17" name="CasellaDiTesto 16">
            <a:extLst>
              <a:ext uri="{FF2B5EF4-FFF2-40B4-BE49-F238E27FC236}">
                <a16:creationId xmlns:a16="http://schemas.microsoft.com/office/drawing/2014/main" id="{878F9D0C-9DD2-FFD7-D5FF-B8D0DAE0DB0F}"/>
              </a:ext>
            </a:extLst>
          </p:cNvPr>
          <p:cNvSpPr txBox="1"/>
          <p:nvPr/>
        </p:nvSpPr>
        <p:spPr>
          <a:xfrm>
            <a:off x="2047875" y="922203"/>
            <a:ext cx="3048000" cy="276999"/>
          </a:xfrm>
          <a:prstGeom prst="rect">
            <a:avLst/>
          </a:prstGeom>
          <a:noFill/>
        </p:spPr>
        <p:txBody>
          <a:bodyPr wrap="square">
            <a:spAutoFit/>
          </a:bodyPr>
          <a:lstStyle/>
          <a:p>
            <a:r>
              <a:rPr lang="it-IT" sz="1200" b="1" dirty="0">
                <a:solidFill>
                  <a:srgbClr val="C00000"/>
                </a:solidFill>
              </a:rPr>
              <a:t>JAMA July 2, 2024 Volume 332, Number1</a:t>
            </a:r>
          </a:p>
        </p:txBody>
      </p:sp>
      <p:grpSp>
        <p:nvGrpSpPr>
          <p:cNvPr id="18" name="Gruppo 17">
            <a:extLst>
              <a:ext uri="{FF2B5EF4-FFF2-40B4-BE49-F238E27FC236}">
                <a16:creationId xmlns:a16="http://schemas.microsoft.com/office/drawing/2014/main" id="{04FFFF4D-2A1C-2463-8FF6-B72FB97E679C}"/>
              </a:ext>
            </a:extLst>
          </p:cNvPr>
          <p:cNvGrpSpPr/>
          <p:nvPr/>
        </p:nvGrpSpPr>
        <p:grpSpPr>
          <a:xfrm>
            <a:off x="2047875" y="1372123"/>
            <a:ext cx="5442439" cy="3401271"/>
            <a:chOff x="3250955" y="2428875"/>
            <a:chExt cx="5442439" cy="3401271"/>
          </a:xfrm>
        </p:grpSpPr>
        <p:pic>
          <p:nvPicPr>
            <p:cNvPr id="19" name="Immagine 18">
              <a:extLst>
                <a:ext uri="{FF2B5EF4-FFF2-40B4-BE49-F238E27FC236}">
                  <a16:creationId xmlns:a16="http://schemas.microsoft.com/office/drawing/2014/main" id="{C921F016-AED8-5C32-CE15-F355FAC735A7}"/>
                </a:ext>
              </a:extLst>
            </p:cNvPr>
            <p:cNvPicPr>
              <a:picLocks noChangeAspect="1"/>
            </p:cNvPicPr>
            <p:nvPr/>
          </p:nvPicPr>
          <p:blipFill>
            <a:blip r:embed="rId3"/>
            <a:srcRect b="91944"/>
            <a:stretch/>
          </p:blipFill>
          <p:spPr>
            <a:xfrm>
              <a:off x="3250955" y="2428875"/>
              <a:ext cx="5442439" cy="552450"/>
            </a:xfrm>
            <a:prstGeom prst="rect">
              <a:avLst/>
            </a:prstGeom>
          </p:spPr>
        </p:pic>
        <p:pic>
          <p:nvPicPr>
            <p:cNvPr id="20" name="Immagine 19">
              <a:extLst>
                <a:ext uri="{FF2B5EF4-FFF2-40B4-BE49-F238E27FC236}">
                  <a16:creationId xmlns:a16="http://schemas.microsoft.com/office/drawing/2014/main" id="{39E2EADF-90B4-420C-F142-C44E66832DF6}"/>
                </a:ext>
              </a:extLst>
            </p:cNvPr>
            <p:cNvPicPr>
              <a:picLocks noChangeAspect="1"/>
            </p:cNvPicPr>
            <p:nvPr/>
          </p:nvPicPr>
          <p:blipFill>
            <a:blip r:embed="rId3"/>
            <a:srcRect t="57361"/>
            <a:stretch/>
          </p:blipFill>
          <p:spPr>
            <a:xfrm>
              <a:off x="3250955" y="2905971"/>
              <a:ext cx="5442439" cy="2924175"/>
            </a:xfrm>
            <a:prstGeom prst="rect">
              <a:avLst/>
            </a:prstGeom>
          </p:spPr>
        </p:pic>
      </p:grpSp>
      <p:sp>
        <p:nvSpPr>
          <p:cNvPr id="21" name="CasellaDiTesto 20">
            <a:extLst>
              <a:ext uri="{FF2B5EF4-FFF2-40B4-BE49-F238E27FC236}">
                <a16:creationId xmlns:a16="http://schemas.microsoft.com/office/drawing/2014/main" id="{15BB2514-900F-0D45-841E-E94BF20493A8}"/>
              </a:ext>
            </a:extLst>
          </p:cNvPr>
          <p:cNvSpPr txBox="1"/>
          <p:nvPr/>
        </p:nvSpPr>
        <p:spPr>
          <a:xfrm>
            <a:off x="7677893" y="2550552"/>
            <a:ext cx="4253766" cy="1477328"/>
          </a:xfrm>
          <a:prstGeom prst="rect">
            <a:avLst/>
          </a:prstGeom>
          <a:noFill/>
        </p:spPr>
        <p:txBody>
          <a:bodyPr wrap="square">
            <a:spAutoFit/>
          </a:bodyPr>
          <a:lstStyle/>
          <a:p>
            <a:pPr algn="just"/>
            <a:r>
              <a:rPr lang="en-US" b="1" dirty="0">
                <a:solidFill>
                  <a:srgbClr val="C00000"/>
                </a:solidFill>
              </a:rPr>
              <a:t>Several trials found 25% to 40% of the weight lost was composed of FFM </a:t>
            </a:r>
            <a:r>
              <a:rPr lang="en-US" dirty="0"/>
              <a:t>have led to concerns regarding adverse effects of GLP-1–based anti-obesity medications on body composition changes</a:t>
            </a:r>
            <a:endParaRPr lang="it-IT" dirty="0"/>
          </a:p>
        </p:txBody>
      </p:sp>
      <p:sp>
        <p:nvSpPr>
          <p:cNvPr id="22" name="CasellaDiTesto 21">
            <a:extLst>
              <a:ext uri="{FF2B5EF4-FFF2-40B4-BE49-F238E27FC236}">
                <a16:creationId xmlns:a16="http://schemas.microsoft.com/office/drawing/2014/main" id="{E5AB753B-D22A-819E-1C58-D2542ACE95BB}"/>
              </a:ext>
            </a:extLst>
          </p:cNvPr>
          <p:cNvSpPr txBox="1"/>
          <p:nvPr/>
        </p:nvSpPr>
        <p:spPr>
          <a:xfrm>
            <a:off x="6489220" y="3311306"/>
            <a:ext cx="860485" cy="369332"/>
          </a:xfrm>
          <a:prstGeom prst="rect">
            <a:avLst/>
          </a:prstGeom>
          <a:noFill/>
        </p:spPr>
        <p:txBody>
          <a:bodyPr wrap="square">
            <a:spAutoFit/>
          </a:bodyPr>
          <a:lstStyle/>
          <a:p>
            <a:r>
              <a:rPr lang="en-US" b="1" dirty="0">
                <a:solidFill>
                  <a:srgbClr val="C00000"/>
                </a:solidFill>
              </a:rPr>
              <a:t>1:3</a:t>
            </a:r>
            <a:endParaRPr lang="it-IT" dirty="0"/>
          </a:p>
        </p:txBody>
      </p:sp>
    </p:spTree>
    <p:extLst>
      <p:ext uri="{BB962C8B-B14F-4D97-AF65-F5344CB8AC3E}">
        <p14:creationId xmlns:p14="http://schemas.microsoft.com/office/powerpoint/2010/main" val="2704578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3F9F5-6AE1-3812-3C66-6FA58BDFB08F}"/>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0AFACFA0-1F1B-F616-9489-E10AC245259E}"/>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uppo 4">
            <a:extLst>
              <a:ext uri="{FF2B5EF4-FFF2-40B4-BE49-F238E27FC236}">
                <a16:creationId xmlns:a16="http://schemas.microsoft.com/office/drawing/2014/main" id="{CE465AEC-942F-E1E9-9846-E5C5B6C38FCC}"/>
              </a:ext>
            </a:extLst>
          </p:cNvPr>
          <p:cNvGrpSpPr/>
          <p:nvPr/>
        </p:nvGrpSpPr>
        <p:grpSpPr>
          <a:xfrm>
            <a:off x="0" y="0"/>
            <a:ext cx="12192184" cy="1030393"/>
            <a:chOff x="1" y="1"/>
            <a:chExt cx="12192184" cy="1030393"/>
          </a:xfrm>
          <a:solidFill>
            <a:srgbClr val="002060"/>
          </a:solidFill>
        </p:grpSpPr>
        <p:sp>
          <p:nvSpPr>
            <p:cNvPr id="6" name="object 2">
              <a:extLst>
                <a:ext uri="{FF2B5EF4-FFF2-40B4-BE49-F238E27FC236}">
                  <a16:creationId xmlns:a16="http://schemas.microsoft.com/office/drawing/2014/main" id="{8F8BCD1C-0751-AFFF-5B27-9F2EF1D5F0A1}"/>
                </a:ext>
              </a:extLst>
            </p:cNvPr>
            <p:cNvSpPr/>
            <p:nvPr/>
          </p:nvSpPr>
          <p:spPr>
            <a:xfrm>
              <a:off x="431985" y="251188"/>
              <a:ext cx="11760200" cy="489373"/>
            </a:xfrm>
            <a:custGeom>
              <a:avLst/>
              <a:gdLst/>
              <a:ahLst/>
              <a:cxnLst/>
              <a:rect l="l" t="t" r="r" b="b"/>
              <a:pathLst>
                <a:path w="8820150" h="367030">
                  <a:moveTo>
                    <a:pt x="8820010" y="0"/>
                  </a:moveTo>
                  <a:lnTo>
                    <a:pt x="0" y="0"/>
                  </a:lnTo>
                  <a:lnTo>
                    <a:pt x="0" y="366420"/>
                  </a:lnTo>
                  <a:lnTo>
                    <a:pt x="8820010" y="366420"/>
                  </a:lnTo>
                  <a:lnTo>
                    <a:pt x="8820010" y="0"/>
                  </a:lnTo>
                  <a:close/>
                </a:path>
              </a:pathLst>
            </a:custGeom>
            <a:grpFill/>
          </p:spPr>
          <p:txBody>
            <a:bodyPr wrap="square" lIns="0" tIns="0" rIns="0" bIns="0" rtlCol="0"/>
            <a:lstStyle/>
            <a:p>
              <a:endParaRPr sz="2800" dirty="0"/>
            </a:p>
          </p:txBody>
        </p:sp>
        <p:sp>
          <p:nvSpPr>
            <p:cNvPr id="7" name="object 5">
              <a:extLst>
                <a:ext uri="{FF2B5EF4-FFF2-40B4-BE49-F238E27FC236}">
                  <a16:creationId xmlns:a16="http://schemas.microsoft.com/office/drawing/2014/main" id="{707D9015-93BF-B83B-721F-51EE08EBF8A2}"/>
                </a:ext>
              </a:extLst>
            </p:cNvPr>
            <p:cNvSpPr/>
            <p:nvPr/>
          </p:nvSpPr>
          <p:spPr>
            <a:xfrm>
              <a:off x="1" y="1"/>
              <a:ext cx="607060" cy="1030393"/>
            </a:xfrm>
            <a:custGeom>
              <a:avLst/>
              <a:gdLst/>
              <a:ahLst/>
              <a:cxnLst/>
              <a:rect l="l" t="t" r="r" b="b"/>
              <a:pathLst>
                <a:path w="455295" h="772795">
                  <a:moveTo>
                    <a:pt x="202934" y="0"/>
                  </a:moveTo>
                  <a:lnTo>
                    <a:pt x="0" y="0"/>
                  </a:lnTo>
                  <a:lnTo>
                    <a:pt x="0" y="768186"/>
                  </a:lnTo>
                  <a:lnTo>
                    <a:pt x="7449" y="769487"/>
                  </a:lnTo>
                  <a:lnTo>
                    <a:pt x="54173" y="772182"/>
                  </a:lnTo>
                  <a:lnTo>
                    <a:pt x="100897" y="769487"/>
                  </a:lnTo>
                  <a:lnTo>
                    <a:pt x="146038" y="761601"/>
                  </a:lnTo>
                  <a:lnTo>
                    <a:pt x="189295" y="748825"/>
                  </a:lnTo>
                  <a:lnTo>
                    <a:pt x="230367" y="731460"/>
                  </a:lnTo>
                  <a:lnTo>
                    <a:pt x="268955" y="709807"/>
                  </a:lnTo>
                  <a:lnTo>
                    <a:pt x="304757" y="684165"/>
                  </a:lnTo>
                  <a:lnTo>
                    <a:pt x="337473" y="654836"/>
                  </a:lnTo>
                  <a:lnTo>
                    <a:pt x="366802" y="622120"/>
                  </a:lnTo>
                  <a:lnTo>
                    <a:pt x="392444" y="586318"/>
                  </a:lnTo>
                  <a:lnTo>
                    <a:pt x="414097" y="547730"/>
                  </a:lnTo>
                  <a:lnTo>
                    <a:pt x="431462" y="506657"/>
                  </a:lnTo>
                  <a:lnTo>
                    <a:pt x="444238" y="463400"/>
                  </a:lnTo>
                  <a:lnTo>
                    <a:pt x="452124" y="418259"/>
                  </a:lnTo>
                  <a:lnTo>
                    <a:pt x="454820" y="371535"/>
                  </a:lnTo>
                  <a:lnTo>
                    <a:pt x="452124" y="324809"/>
                  </a:lnTo>
                  <a:lnTo>
                    <a:pt x="444238" y="279666"/>
                  </a:lnTo>
                  <a:lnTo>
                    <a:pt x="431462" y="236407"/>
                  </a:lnTo>
                  <a:lnTo>
                    <a:pt x="414097" y="195333"/>
                  </a:lnTo>
                  <a:lnTo>
                    <a:pt x="392444" y="156744"/>
                  </a:lnTo>
                  <a:lnTo>
                    <a:pt x="366802" y="120940"/>
                  </a:lnTo>
                  <a:lnTo>
                    <a:pt x="337473" y="88224"/>
                  </a:lnTo>
                  <a:lnTo>
                    <a:pt x="304757" y="58894"/>
                  </a:lnTo>
                  <a:lnTo>
                    <a:pt x="268955" y="33252"/>
                  </a:lnTo>
                  <a:lnTo>
                    <a:pt x="230367" y="11598"/>
                  </a:lnTo>
                  <a:lnTo>
                    <a:pt x="202934" y="0"/>
                  </a:lnTo>
                  <a:close/>
                </a:path>
              </a:pathLst>
            </a:custGeom>
            <a:grpFill/>
          </p:spPr>
          <p:txBody>
            <a:bodyPr wrap="square" lIns="0" tIns="0" rIns="0" bIns="0" rtlCol="0"/>
            <a:lstStyle/>
            <a:p>
              <a:endParaRPr sz="2800"/>
            </a:p>
          </p:txBody>
        </p:sp>
      </p:grpSp>
      <p:pic>
        <p:nvPicPr>
          <p:cNvPr id="9" name="Immagine 8">
            <a:extLst>
              <a:ext uri="{FF2B5EF4-FFF2-40B4-BE49-F238E27FC236}">
                <a16:creationId xmlns:a16="http://schemas.microsoft.com/office/drawing/2014/main" id="{D7CB2F8E-E916-042C-5E1B-9BC28E08B453}"/>
              </a:ext>
            </a:extLst>
          </p:cNvPr>
          <p:cNvPicPr>
            <a:picLocks noChangeAspect="1"/>
          </p:cNvPicPr>
          <p:nvPr/>
        </p:nvPicPr>
        <p:blipFill>
          <a:blip r:embed="rId2"/>
          <a:stretch>
            <a:fillRect/>
          </a:stretch>
        </p:blipFill>
        <p:spPr>
          <a:xfrm>
            <a:off x="607060" y="740559"/>
            <a:ext cx="5075172" cy="2008764"/>
          </a:xfrm>
          <a:prstGeom prst="rect">
            <a:avLst/>
          </a:prstGeom>
        </p:spPr>
      </p:pic>
      <p:pic>
        <p:nvPicPr>
          <p:cNvPr id="10" name="Immagine 9">
            <a:extLst>
              <a:ext uri="{FF2B5EF4-FFF2-40B4-BE49-F238E27FC236}">
                <a16:creationId xmlns:a16="http://schemas.microsoft.com/office/drawing/2014/main" id="{9D320D14-E5B1-B82E-628E-030750F09956}"/>
              </a:ext>
            </a:extLst>
          </p:cNvPr>
          <p:cNvPicPr>
            <a:picLocks noChangeAspect="1"/>
          </p:cNvPicPr>
          <p:nvPr/>
        </p:nvPicPr>
        <p:blipFill>
          <a:blip r:embed="rId3"/>
          <a:stretch>
            <a:fillRect/>
          </a:stretch>
        </p:blipFill>
        <p:spPr>
          <a:xfrm>
            <a:off x="0" y="2831619"/>
            <a:ext cx="8161660" cy="3948916"/>
          </a:xfrm>
          <a:prstGeom prst="rect">
            <a:avLst/>
          </a:prstGeom>
        </p:spPr>
      </p:pic>
      <p:sp>
        <p:nvSpPr>
          <p:cNvPr id="11" name="Rettangolo 10">
            <a:extLst>
              <a:ext uri="{FF2B5EF4-FFF2-40B4-BE49-F238E27FC236}">
                <a16:creationId xmlns:a16="http://schemas.microsoft.com/office/drawing/2014/main" id="{C5C63656-0705-0E42-B2F2-03B14D24DA06}"/>
              </a:ext>
            </a:extLst>
          </p:cNvPr>
          <p:cNvSpPr/>
          <p:nvPr/>
        </p:nvSpPr>
        <p:spPr>
          <a:xfrm>
            <a:off x="3479165" y="3358896"/>
            <a:ext cx="4581525" cy="3320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4" descr="Which is the Most Accurate Body Fat Calculator / Measurement Method? |  Exercise Biology">
            <a:extLst>
              <a:ext uri="{FF2B5EF4-FFF2-40B4-BE49-F238E27FC236}">
                <a16:creationId xmlns:a16="http://schemas.microsoft.com/office/drawing/2014/main" id="{F10BD073-7448-014A-16DA-3F92D92B70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46" t="3095" r="16666" b="14584"/>
          <a:stretch/>
        </p:blipFill>
        <p:spPr bwMode="auto">
          <a:xfrm>
            <a:off x="4060190" y="3564926"/>
            <a:ext cx="3467100" cy="3064163"/>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FDB386C4-E21F-2550-D900-CECED14BAE17}"/>
              </a:ext>
            </a:extLst>
          </p:cNvPr>
          <p:cNvSpPr txBox="1"/>
          <p:nvPr/>
        </p:nvSpPr>
        <p:spPr>
          <a:xfrm>
            <a:off x="6200324" y="3010971"/>
            <a:ext cx="2612842" cy="261610"/>
          </a:xfrm>
          <a:prstGeom prst="rect">
            <a:avLst/>
          </a:prstGeom>
          <a:noFill/>
        </p:spPr>
        <p:txBody>
          <a:bodyPr wrap="square">
            <a:spAutoFit/>
          </a:bodyPr>
          <a:lstStyle/>
          <a:p>
            <a:r>
              <a:rPr lang="en-US" sz="1100" b="1" dirty="0">
                <a:solidFill>
                  <a:srgbClr val="C00000"/>
                </a:solidFill>
              </a:rPr>
              <a:t>LCD = - 500 calories per day</a:t>
            </a:r>
            <a:endParaRPr lang="it-IT" sz="1100" b="1" dirty="0">
              <a:solidFill>
                <a:srgbClr val="C00000"/>
              </a:solidFill>
            </a:endParaRPr>
          </a:p>
        </p:txBody>
      </p:sp>
      <p:sp>
        <p:nvSpPr>
          <p:cNvPr id="14" name="CasellaDiTesto 13">
            <a:extLst>
              <a:ext uri="{FF2B5EF4-FFF2-40B4-BE49-F238E27FC236}">
                <a16:creationId xmlns:a16="http://schemas.microsoft.com/office/drawing/2014/main" id="{404225D8-FE17-0F95-670B-61B56B1B3781}"/>
              </a:ext>
            </a:extLst>
          </p:cNvPr>
          <p:cNvSpPr txBox="1"/>
          <p:nvPr/>
        </p:nvSpPr>
        <p:spPr>
          <a:xfrm>
            <a:off x="2324400" y="260712"/>
            <a:ext cx="6094562" cy="461665"/>
          </a:xfrm>
          <a:prstGeom prst="rect">
            <a:avLst/>
          </a:prstGeom>
          <a:noFill/>
        </p:spPr>
        <p:txBody>
          <a:bodyPr wrap="square">
            <a:spAutoFit/>
          </a:bodyPr>
          <a:lstStyle/>
          <a:p>
            <a:pPr algn="ctr"/>
            <a:r>
              <a:rPr lang="it-IT" sz="2400" b="1" dirty="0">
                <a:solidFill>
                  <a:srgbClr val="FFFFFF"/>
                </a:solidFill>
                <a:latin typeface="Montserrat" pitchFamily="2" charset="77"/>
                <a:ea typeface="+mj-ea"/>
                <a:cs typeface="+mj-cs"/>
              </a:rPr>
              <a:t>SURMOUNT 1 STUDY</a:t>
            </a:r>
            <a:endParaRPr lang="it-IT" sz="2400" dirty="0"/>
          </a:p>
        </p:txBody>
      </p:sp>
      <p:sp>
        <p:nvSpPr>
          <p:cNvPr id="15" name="CasellaDiTesto 14">
            <a:extLst>
              <a:ext uri="{FF2B5EF4-FFF2-40B4-BE49-F238E27FC236}">
                <a16:creationId xmlns:a16="http://schemas.microsoft.com/office/drawing/2014/main" id="{F75A4A7E-4604-D2BB-BBEA-AB2ACBB4A24D}"/>
              </a:ext>
            </a:extLst>
          </p:cNvPr>
          <p:cNvSpPr txBox="1"/>
          <p:nvPr/>
        </p:nvSpPr>
        <p:spPr>
          <a:xfrm>
            <a:off x="3450590" y="4079105"/>
            <a:ext cx="776288" cy="307777"/>
          </a:xfrm>
          <a:prstGeom prst="rect">
            <a:avLst/>
          </a:prstGeom>
          <a:noFill/>
        </p:spPr>
        <p:txBody>
          <a:bodyPr wrap="square">
            <a:spAutoFit/>
          </a:bodyPr>
          <a:lstStyle/>
          <a:p>
            <a:pPr algn="ctr"/>
            <a:r>
              <a:rPr lang="it-IT" sz="1400" b="1" dirty="0">
                <a:solidFill>
                  <a:srgbClr val="C00000"/>
                </a:solidFill>
                <a:latin typeface="Montserrat" pitchFamily="2" charset="77"/>
                <a:ea typeface="+mj-ea"/>
                <a:cs typeface="+mj-cs"/>
              </a:rPr>
              <a:t>33.9%</a:t>
            </a:r>
            <a:endParaRPr lang="it-IT" sz="1400" dirty="0">
              <a:solidFill>
                <a:srgbClr val="C00000"/>
              </a:solidFill>
            </a:endParaRPr>
          </a:p>
        </p:txBody>
      </p:sp>
      <p:sp>
        <p:nvSpPr>
          <p:cNvPr id="23" name="CasellaDiTesto 22">
            <a:extLst>
              <a:ext uri="{FF2B5EF4-FFF2-40B4-BE49-F238E27FC236}">
                <a16:creationId xmlns:a16="http://schemas.microsoft.com/office/drawing/2014/main" id="{10302536-C247-8EC7-EAFC-0C2F3672E8D7}"/>
              </a:ext>
            </a:extLst>
          </p:cNvPr>
          <p:cNvSpPr txBox="1"/>
          <p:nvPr/>
        </p:nvSpPr>
        <p:spPr>
          <a:xfrm>
            <a:off x="7322981" y="4079105"/>
            <a:ext cx="776288" cy="307777"/>
          </a:xfrm>
          <a:prstGeom prst="rect">
            <a:avLst/>
          </a:prstGeom>
          <a:noFill/>
        </p:spPr>
        <p:txBody>
          <a:bodyPr wrap="square">
            <a:spAutoFit/>
          </a:bodyPr>
          <a:lstStyle/>
          <a:p>
            <a:pPr algn="ctr"/>
            <a:r>
              <a:rPr lang="it-IT" sz="1400" b="1" dirty="0">
                <a:solidFill>
                  <a:srgbClr val="C00000"/>
                </a:solidFill>
                <a:latin typeface="Montserrat" pitchFamily="2" charset="77"/>
                <a:ea typeface="+mj-ea"/>
                <a:cs typeface="+mj-cs"/>
              </a:rPr>
              <a:t>10.9%</a:t>
            </a:r>
            <a:endParaRPr lang="it-IT" sz="1400" dirty="0">
              <a:solidFill>
                <a:srgbClr val="C00000"/>
              </a:solidFill>
            </a:endParaRPr>
          </a:p>
        </p:txBody>
      </p:sp>
      <p:sp>
        <p:nvSpPr>
          <p:cNvPr id="24" name="CasellaDiTesto 23">
            <a:extLst>
              <a:ext uri="{FF2B5EF4-FFF2-40B4-BE49-F238E27FC236}">
                <a16:creationId xmlns:a16="http://schemas.microsoft.com/office/drawing/2014/main" id="{E20D8F23-B161-7315-28E1-D356407348F2}"/>
              </a:ext>
            </a:extLst>
          </p:cNvPr>
          <p:cNvSpPr txBox="1"/>
          <p:nvPr/>
        </p:nvSpPr>
        <p:spPr>
          <a:xfrm>
            <a:off x="8418962" y="3632828"/>
            <a:ext cx="3550285" cy="1200329"/>
          </a:xfrm>
          <a:prstGeom prst="rect">
            <a:avLst/>
          </a:prstGeom>
          <a:noFill/>
        </p:spPr>
        <p:txBody>
          <a:bodyPr wrap="square">
            <a:spAutoFit/>
          </a:bodyPr>
          <a:lstStyle/>
          <a:p>
            <a:pPr algn="just"/>
            <a:r>
              <a:rPr lang="en-US" b="1" i="0" u="none" strike="noStrike" baseline="0" dirty="0">
                <a:solidFill>
                  <a:srgbClr val="00B050"/>
                </a:solidFill>
                <a:latin typeface="+mj-lt"/>
              </a:rPr>
              <a:t>Therefore, preventive measures should be implemented early during TZP therapy to mitigate FFM loss and preserve MS and RMR</a:t>
            </a:r>
            <a:endParaRPr lang="it-IT" b="1" dirty="0">
              <a:solidFill>
                <a:srgbClr val="00B050"/>
              </a:solidFill>
              <a:latin typeface="+mj-lt"/>
            </a:endParaRPr>
          </a:p>
        </p:txBody>
      </p:sp>
      <p:pic>
        <p:nvPicPr>
          <p:cNvPr id="3" name="Immagine 2">
            <a:extLst>
              <a:ext uri="{FF2B5EF4-FFF2-40B4-BE49-F238E27FC236}">
                <a16:creationId xmlns:a16="http://schemas.microsoft.com/office/drawing/2014/main" id="{63613CF4-94DC-8F65-45C3-DE16D8B6B5D7}"/>
              </a:ext>
            </a:extLst>
          </p:cNvPr>
          <p:cNvPicPr>
            <a:picLocks noChangeAspect="1"/>
          </p:cNvPicPr>
          <p:nvPr/>
        </p:nvPicPr>
        <p:blipFill>
          <a:blip r:embed="rId5"/>
          <a:stretch>
            <a:fillRect/>
          </a:stretch>
        </p:blipFill>
        <p:spPr>
          <a:xfrm>
            <a:off x="6150359" y="750085"/>
            <a:ext cx="5325614" cy="1926111"/>
          </a:xfrm>
          <a:prstGeom prst="rect">
            <a:avLst/>
          </a:prstGeom>
        </p:spPr>
      </p:pic>
      <p:sp>
        <p:nvSpPr>
          <p:cNvPr id="16" name="CasellaDiTesto 15">
            <a:extLst>
              <a:ext uri="{FF2B5EF4-FFF2-40B4-BE49-F238E27FC236}">
                <a16:creationId xmlns:a16="http://schemas.microsoft.com/office/drawing/2014/main" id="{4931B830-3FA2-69FD-10AB-BDCF4D5D9770}"/>
              </a:ext>
            </a:extLst>
          </p:cNvPr>
          <p:cNvSpPr txBox="1"/>
          <p:nvPr/>
        </p:nvSpPr>
        <p:spPr>
          <a:xfrm>
            <a:off x="7322981" y="722616"/>
            <a:ext cx="6094378" cy="307777"/>
          </a:xfrm>
          <a:prstGeom prst="rect">
            <a:avLst/>
          </a:prstGeom>
          <a:noFill/>
        </p:spPr>
        <p:txBody>
          <a:bodyPr wrap="square">
            <a:spAutoFit/>
          </a:bodyPr>
          <a:lstStyle/>
          <a:p>
            <a:r>
              <a:rPr lang="it-IT" sz="1400" b="1" dirty="0"/>
              <a:t>Diabetes Obes Metab.2025;27:2720-29</a:t>
            </a:r>
          </a:p>
        </p:txBody>
      </p:sp>
    </p:spTree>
    <p:extLst>
      <p:ext uri="{BB962C8B-B14F-4D97-AF65-F5344CB8AC3E}">
        <p14:creationId xmlns:p14="http://schemas.microsoft.com/office/powerpoint/2010/main" val="3072058910"/>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387</TotalTime>
  <Words>1067</Words>
  <Application>Microsoft Office PowerPoint</Application>
  <PresentationFormat>Widescreen</PresentationFormat>
  <Paragraphs>159</Paragraphs>
  <Slides>28</Slides>
  <Notes>0</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28</vt:i4>
      </vt:variant>
    </vt:vector>
  </HeadingPairs>
  <TitlesOfParts>
    <vt:vector size="39" baseType="lpstr">
      <vt:lpstr>Arial</vt:lpstr>
      <vt:lpstr>BlinkMacSystemFont</vt:lpstr>
      <vt:lpstr>Calibri</vt:lpstr>
      <vt:lpstr>Calibri </vt:lpstr>
      <vt:lpstr>Helvetica</vt:lpstr>
      <vt:lpstr>Montserrat</vt:lpstr>
      <vt:lpstr>Palatino Linotype</vt:lpstr>
      <vt:lpstr>STIXTwoText</vt:lpstr>
      <vt:lpstr>Times New Roman</vt:lpstr>
      <vt:lpstr>Wingdings</vt:lpstr>
      <vt:lpstr>RetrospectVTI</vt:lpstr>
      <vt:lpstr>TRATTAMENTO MULTIMODALE NEL PREOPERATORIO: FARMACI E NUTRIZIONE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Luigi SCHIAVO</cp:lastModifiedBy>
  <cp:revision>28</cp:revision>
  <dcterms:created xsi:type="dcterms:W3CDTF">2022-02-27T17:36:31Z</dcterms:created>
  <dcterms:modified xsi:type="dcterms:W3CDTF">2026-02-19T10:58:15Z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